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32"/>
  </p:notesMasterIdLst>
  <p:sldIdLst>
    <p:sldId id="258" r:id="rId6"/>
    <p:sldId id="265" r:id="rId7"/>
    <p:sldId id="287" r:id="rId8"/>
    <p:sldId id="262" r:id="rId9"/>
    <p:sldId id="263" r:id="rId10"/>
    <p:sldId id="264" r:id="rId11"/>
    <p:sldId id="266" r:id="rId12"/>
    <p:sldId id="267" r:id="rId13"/>
    <p:sldId id="268" r:id="rId14"/>
    <p:sldId id="284" r:id="rId15"/>
    <p:sldId id="269" r:id="rId16"/>
    <p:sldId id="270" r:id="rId17"/>
    <p:sldId id="289" r:id="rId18"/>
    <p:sldId id="290" r:id="rId19"/>
    <p:sldId id="292" r:id="rId20"/>
    <p:sldId id="272" r:id="rId21"/>
    <p:sldId id="273" r:id="rId22"/>
    <p:sldId id="274" r:id="rId23"/>
    <p:sldId id="283" r:id="rId24"/>
    <p:sldId id="276" r:id="rId25"/>
    <p:sldId id="277" r:id="rId26"/>
    <p:sldId id="278" r:id="rId27"/>
    <p:sldId id="279" r:id="rId28"/>
    <p:sldId id="280" r:id="rId29"/>
    <p:sldId id="281" r:id="rId30"/>
    <p:sldId id="282"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4"/>
    <p:restoredTop sz="92219"/>
  </p:normalViewPr>
  <p:slideViewPr>
    <p:cSldViewPr snapToGrid="0" snapToObjects="1">
      <p:cViewPr varScale="1">
        <p:scale>
          <a:sx n="76" d="100"/>
          <a:sy n="76" d="100"/>
        </p:scale>
        <p:origin x="165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3C8CD-631F-4164-AA85-5061E3835DFD}" type="doc">
      <dgm:prSet loTypeId="urn:microsoft.com/office/officeart/2005/8/layout/pyramid3" loCatId="pyramid" qsTypeId="urn:microsoft.com/office/officeart/2005/8/quickstyle/simple1" qsCatId="simple" csTypeId="urn:microsoft.com/office/officeart/2005/8/colors/colorful1" csCatId="colorful" phldr="1"/>
      <dgm:spPr/>
    </dgm:pt>
    <dgm:pt modelId="{63D90999-FA3C-406C-933F-B7C698798846}">
      <dgm:prSet phldrT="[Text]"/>
      <dgm:spPr/>
      <dgm:t>
        <a:bodyPr/>
        <a:lstStyle/>
        <a:p>
          <a:r>
            <a:rPr lang="en-GB" dirty="0"/>
            <a:t>Stage 0 – Quality teaching for all</a:t>
          </a:r>
        </a:p>
      </dgm:t>
    </dgm:pt>
    <dgm:pt modelId="{23F8D163-98B7-4D8B-A2E3-67583C5D5E99}" type="parTrans" cxnId="{604DA763-BFF3-4D2E-81F7-CD4F7AFEDE15}">
      <dgm:prSet/>
      <dgm:spPr/>
      <dgm:t>
        <a:bodyPr/>
        <a:lstStyle/>
        <a:p>
          <a:endParaRPr lang="en-GB"/>
        </a:p>
      </dgm:t>
    </dgm:pt>
    <dgm:pt modelId="{226BD041-FC14-4218-8E73-0AD27AC387D9}" type="sibTrans" cxnId="{604DA763-BFF3-4D2E-81F7-CD4F7AFEDE15}">
      <dgm:prSet/>
      <dgm:spPr/>
      <dgm:t>
        <a:bodyPr/>
        <a:lstStyle/>
        <a:p>
          <a:endParaRPr lang="en-GB"/>
        </a:p>
      </dgm:t>
    </dgm:pt>
    <dgm:pt modelId="{2F9A985D-339F-437F-8E3F-1F83E9C251E9}">
      <dgm:prSet phldrT="[Text]"/>
      <dgm:spPr/>
      <dgm:t>
        <a:bodyPr/>
        <a:lstStyle/>
        <a:p>
          <a:r>
            <a:rPr lang="en-GB" dirty="0"/>
            <a:t>Stage 1 – Pupil Passport </a:t>
          </a:r>
        </a:p>
      </dgm:t>
    </dgm:pt>
    <dgm:pt modelId="{B09FAB9F-85AA-4A01-ABA1-4EEDBA6B610A}" type="parTrans" cxnId="{69593C51-A121-402F-9DCC-A89EFFD0968B}">
      <dgm:prSet/>
      <dgm:spPr/>
      <dgm:t>
        <a:bodyPr/>
        <a:lstStyle/>
        <a:p>
          <a:endParaRPr lang="en-GB"/>
        </a:p>
      </dgm:t>
    </dgm:pt>
    <dgm:pt modelId="{44909EA7-AB9E-4C60-A16B-CFB687B5E294}" type="sibTrans" cxnId="{69593C51-A121-402F-9DCC-A89EFFD0968B}">
      <dgm:prSet/>
      <dgm:spPr/>
      <dgm:t>
        <a:bodyPr/>
        <a:lstStyle/>
        <a:p>
          <a:endParaRPr lang="en-GB"/>
        </a:p>
      </dgm:t>
    </dgm:pt>
    <dgm:pt modelId="{9B377BB2-C65B-4A10-9D7B-48CC9B5BECD9}">
      <dgm:prSet phldrT="[Text]"/>
      <dgm:spPr/>
      <dgm:t>
        <a:bodyPr/>
        <a:lstStyle/>
        <a:p>
          <a:r>
            <a:rPr lang="en-GB" dirty="0"/>
            <a:t>Stage 2 – Class Outcome Plans</a:t>
          </a:r>
        </a:p>
      </dgm:t>
    </dgm:pt>
    <dgm:pt modelId="{60C59BFB-FE95-4164-A9D3-7BCF4D3CB834}" type="parTrans" cxnId="{015E63AD-6D77-4C63-AE05-53B22CFD6394}">
      <dgm:prSet/>
      <dgm:spPr/>
      <dgm:t>
        <a:bodyPr/>
        <a:lstStyle/>
        <a:p>
          <a:endParaRPr lang="en-GB"/>
        </a:p>
      </dgm:t>
    </dgm:pt>
    <dgm:pt modelId="{273622CA-CB86-4FBF-AB2D-3290868E8538}" type="sibTrans" cxnId="{015E63AD-6D77-4C63-AE05-53B22CFD6394}">
      <dgm:prSet/>
      <dgm:spPr/>
      <dgm:t>
        <a:bodyPr/>
        <a:lstStyle/>
        <a:p>
          <a:endParaRPr lang="en-GB"/>
        </a:p>
      </dgm:t>
    </dgm:pt>
    <dgm:pt modelId="{59FC1DD6-55DF-4E90-A17C-B228B6D0A49B}">
      <dgm:prSet phldrT="[Text]"/>
      <dgm:spPr/>
      <dgm:t>
        <a:bodyPr/>
        <a:lstStyle/>
        <a:p>
          <a:r>
            <a:rPr lang="en-GB" dirty="0"/>
            <a:t>Stage 3a – Personal Outcome Plan </a:t>
          </a:r>
        </a:p>
      </dgm:t>
    </dgm:pt>
    <dgm:pt modelId="{4BEA0FB1-D1CE-42CD-80B3-46A7568096D2}" type="parTrans" cxnId="{CFCB9858-4AF8-46E8-B405-1CDB6AE680E5}">
      <dgm:prSet/>
      <dgm:spPr/>
      <dgm:t>
        <a:bodyPr/>
        <a:lstStyle/>
        <a:p>
          <a:endParaRPr lang="en-GB"/>
        </a:p>
      </dgm:t>
    </dgm:pt>
    <dgm:pt modelId="{99213E61-F144-485A-9047-AD1B752E4231}" type="sibTrans" cxnId="{CFCB9858-4AF8-46E8-B405-1CDB6AE680E5}">
      <dgm:prSet/>
      <dgm:spPr/>
      <dgm:t>
        <a:bodyPr/>
        <a:lstStyle/>
        <a:p>
          <a:endParaRPr lang="en-GB"/>
        </a:p>
      </dgm:t>
    </dgm:pt>
    <dgm:pt modelId="{F1C5EE84-CF64-44AF-A27B-43E867AD5867}">
      <dgm:prSet phldrT="[Text]"/>
      <dgm:spPr/>
      <dgm:t>
        <a:bodyPr/>
        <a:lstStyle/>
        <a:p>
          <a:r>
            <a:rPr lang="en-GB" dirty="0"/>
            <a:t>Stage 3b – Timetable of Support</a:t>
          </a:r>
        </a:p>
      </dgm:t>
    </dgm:pt>
    <dgm:pt modelId="{EA2E5915-81EA-4B3C-934B-BEE4F49F1E15}" type="parTrans" cxnId="{91510DA1-9DEE-402D-97BB-12B8D2462718}">
      <dgm:prSet/>
      <dgm:spPr/>
      <dgm:t>
        <a:bodyPr/>
        <a:lstStyle/>
        <a:p>
          <a:endParaRPr lang="en-GB"/>
        </a:p>
      </dgm:t>
    </dgm:pt>
    <dgm:pt modelId="{863A1A4C-A1C2-49EB-A3F7-3D8B7692BF4C}" type="sibTrans" cxnId="{91510DA1-9DEE-402D-97BB-12B8D2462718}">
      <dgm:prSet/>
      <dgm:spPr/>
      <dgm:t>
        <a:bodyPr/>
        <a:lstStyle/>
        <a:p>
          <a:endParaRPr lang="en-GB"/>
        </a:p>
      </dgm:t>
    </dgm:pt>
    <dgm:pt modelId="{FD42A261-8151-44B6-874C-2FC0CE13ACEE}" type="pres">
      <dgm:prSet presAssocID="{3BF3C8CD-631F-4164-AA85-5061E3835DFD}" presName="Name0" presStyleCnt="0">
        <dgm:presLayoutVars>
          <dgm:dir/>
          <dgm:animLvl val="lvl"/>
          <dgm:resizeHandles val="exact"/>
        </dgm:presLayoutVars>
      </dgm:prSet>
      <dgm:spPr/>
    </dgm:pt>
    <dgm:pt modelId="{E6FE9FAE-3EDA-4E13-A2CA-3F66D1EDAC11}" type="pres">
      <dgm:prSet presAssocID="{63D90999-FA3C-406C-933F-B7C698798846}" presName="Name8" presStyleCnt="0"/>
      <dgm:spPr/>
    </dgm:pt>
    <dgm:pt modelId="{D6C5F974-82DD-4826-855E-C791D65D59A0}" type="pres">
      <dgm:prSet presAssocID="{63D90999-FA3C-406C-933F-B7C698798846}" presName="level" presStyleLbl="node1" presStyleIdx="0" presStyleCnt="5">
        <dgm:presLayoutVars>
          <dgm:chMax val="1"/>
          <dgm:bulletEnabled val="1"/>
        </dgm:presLayoutVars>
      </dgm:prSet>
      <dgm:spPr/>
    </dgm:pt>
    <dgm:pt modelId="{F6CA0532-9B51-4985-88D4-DB8AB8E16617}" type="pres">
      <dgm:prSet presAssocID="{63D90999-FA3C-406C-933F-B7C698798846}" presName="levelTx" presStyleLbl="revTx" presStyleIdx="0" presStyleCnt="0">
        <dgm:presLayoutVars>
          <dgm:chMax val="1"/>
          <dgm:bulletEnabled val="1"/>
        </dgm:presLayoutVars>
      </dgm:prSet>
      <dgm:spPr/>
    </dgm:pt>
    <dgm:pt modelId="{97826156-F89A-4B7F-B064-F43F7C5DB626}" type="pres">
      <dgm:prSet presAssocID="{2F9A985D-339F-437F-8E3F-1F83E9C251E9}" presName="Name8" presStyleCnt="0"/>
      <dgm:spPr/>
    </dgm:pt>
    <dgm:pt modelId="{5BA3996E-8137-4A8A-9DD6-C28281BC6C06}" type="pres">
      <dgm:prSet presAssocID="{2F9A985D-339F-437F-8E3F-1F83E9C251E9}" presName="level" presStyleLbl="node1" presStyleIdx="1" presStyleCnt="5">
        <dgm:presLayoutVars>
          <dgm:chMax val="1"/>
          <dgm:bulletEnabled val="1"/>
        </dgm:presLayoutVars>
      </dgm:prSet>
      <dgm:spPr/>
    </dgm:pt>
    <dgm:pt modelId="{7690B125-BC81-4572-8B80-2DF6786264D5}" type="pres">
      <dgm:prSet presAssocID="{2F9A985D-339F-437F-8E3F-1F83E9C251E9}" presName="levelTx" presStyleLbl="revTx" presStyleIdx="0" presStyleCnt="0">
        <dgm:presLayoutVars>
          <dgm:chMax val="1"/>
          <dgm:bulletEnabled val="1"/>
        </dgm:presLayoutVars>
      </dgm:prSet>
      <dgm:spPr/>
    </dgm:pt>
    <dgm:pt modelId="{927888F4-0718-4DD1-ACCA-D3C1372680D8}" type="pres">
      <dgm:prSet presAssocID="{9B377BB2-C65B-4A10-9D7B-48CC9B5BECD9}" presName="Name8" presStyleCnt="0"/>
      <dgm:spPr/>
    </dgm:pt>
    <dgm:pt modelId="{91E879CD-BE4C-4C53-A1D2-771C7FCE7767}" type="pres">
      <dgm:prSet presAssocID="{9B377BB2-C65B-4A10-9D7B-48CC9B5BECD9}" presName="level" presStyleLbl="node1" presStyleIdx="2" presStyleCnt="5">
        <dgm:presLayoutVars>
          <dgm:chMax val="1"/>
          <dgm:bulletEnabled val="1"/>
        </dgm:presLayoutVars>
      </dgm:prSet>
      <dgm:spPr/>
    </dgm:pt>
    <dgm:pt modelId="{8D5897DC-756A-491D-93D1-98518513A847}" type="pres">
      <dgm:prSet presAssocID="{9B377BB2-C65B-4A10-9D7B-48CC9B5BECD9}" presName="levelTx" presStyleLbl="revTx" presStyleIdx="0" presStyleCnt="0">
        <dgm:presLayoutVars>
          <dgm:chMax val="1"/>
          <dgm:bulletEnabled val="1"/>
        </dgm:presLayoutVars>
      </dgm:prSet>
      <dgm:spPr/>
    </dgm:pt>
    <dgm:pt modelId="{8C75E933-BB16-483C-8705-5BBEDD167080}" type="pres">
      <dgm:prSet presAssocID="{59FC1DD6-55DF-4E90-A17C-B228B6D0A49B}" presName="Name8" presStyleCnt="0"/>
      <dgm:spPr/>
    </dgm:pt>
    <dgm:pt modelId="{C7438147-2F0F-40DB-8ECA-46D5E348DEBC}" type="pres">
      <dgm:prSet presAssocID="{59FC1DD6-55DF-4E90-A17C-B228B6D0A49B}" presName="level" presStyleLbl="node1" presStyleIdx="3" presStyleCnt="5">
        <dgm:presLayoutVars>
          <dgm:chMax val="1"/>
          <dgm:bulletEnabled val="1"/>
        </dgm:presLayoutVars>
      </dgm:prSet>
      <dgm:spPr/>
    </dgm:pt>
    <dgm:pt modelId="{C8FA9EE7-E61B-4C35-9EDA-921C2EFA6E02}" type="pres">
      <dgm:prSet presAssocID="{59FC1DD6-55DF-4E90-A17C-B228B6D0A49B}" presName="levelTx" presStyleLbl="revTx" presStyleIdx="0" presStyleCnt="0">
        <dgm:presLayoutVars>
          <dgm:chMax val="1"/>
          <dgm:bulletEnabled val="1"/>
        </dgm:presLayoutVars>
      </dgm:prSet>
      <dgm:spPr/>
    </dgm:pt>
    <dgm:pt modelId="{6706CA3C-3AD3-4F12-8B1E-B56AB6D37A1F}" type="pres">
      <dgm:prSet presAssocID="{F1C5EE84-CF64-44AF-A27B-43E867AD5867}" presName="Name8" presStyleCnt="0"/>
      <dgm:spPr/>
    </dgm:pt>
    <dgm:pt modelId="{9F1E0AA9-02A1-4A35-8379-7C729065CBD8}" type="pres">
      <dgm:prSet presAssocID="{F1C5EE84-CF64-44AF-A27B-43E867AD5867}" presName="level" presStyleLbl="node1" presStyleIdx="4" presStyleCnt="5" custScaleX="101516">
        <dgm:presLayoutVars>
          <dgm:chMax val="1"/>
          <dgm:bulletEnabled val="1"/>
        </dgm:presLayoutVars>
      </dgm:prSet>
      <dgm:spPr/>
    </dgm:pt>
    <dgm:pt modelId="{11465711-E62A-47AC-A6A5-C90D5B3E4734}" type="pres">
      <dgm:prSet presAssocID="{F1C5EE84-CF64-44AF-A27B-43E867AD5867}" presName="levelTx" presStyleLbl="revTx" presStyleIdx="0" presStyleCnt="0">
        <dgm:presLayoutVars>
          <dgm:chMax val="1"/>
          <dgm:bulletEnabled val="1"/>
        </dgm:presLayoutVars>
      </dgm:prSet>
      <dgm:spPr/>
    </dgm:pt>
  </dgm:ptLst>
  <dgm:cxnLst>
    <dgm:cxn modelId="{529A5102-B428-4BD8-87AB-856F51AF9A7B}" type="presOf" srcId="{59FC1DD6-55DF-4E90-A17C-B228B6D0A49B}" destId="{C8FA9EE7-E61B-4C35-9EDA-921C2EFA6E02}" srcOrd="1" destOrd="0" presId="urn:microsoft.com/office/officeart/2005/8/layout/pyramid3"/>
    <dgm:cxn modelId="{E1D1440E-9B44-417B-9337-4E1072F4BC22}" type="presOf" srcId="{59FC1DD6-55DF-4E90-A17C-B228B6D0A49B}" destId="{C7438147-2F0F-40DB-8ECA-46D5E348DEBC}" srcOrd="0" destOrd="0" presId="urn:microsoft.com/office/officeart/2005/8/layout/pyramid3"/>
    <dgm:cxn modelId="{92DBE20E-C647-4299-9C5A-8459792F68A3}" type="presOf" srcId="{9B377BB2-C65B-4A10-9D7B-48CC9B5BECD9}" destId="{8D5897DC-756A-491D-93D1-98518513A847}" srcOrd="1" destOrd="0" presId="urn:microsoft.com/office/officeart/2005/8/layout/pyramid3"/>
    <dgm:cxn modelId="{869CDB61-A1C0-466E-9C59-79F93C51CCA1}" type="presOf" srcId="{2F9A985D-339F-437F-8E3F-1F83E9C251E9}" destId="{5BA3996E-8137-4A8A-9DD6-C28281BC6C06}" srcOrd="0" destOrd="0" presId="urn:microsoft.com/office/officeart/2005/8/layout/pyramid3"/>
    <dgm:cxn modelId="{604DA763-BFF3-4D2E-81F7-CD4F7AFEDE15}" srcId="{3BF3C8CD-631F-4164-AA85-5061E3835DFD}" destId="{63D90999-FA3C-406C-933F-B7C698798846}" srcOrd="0" destOrd="0" parTransId="{23F8D163-98B7-4D8B-A2E3-67583C5D5E99}" sibTransId="{226BD041-FC14-4218-8E73-0AD27AC387D9}"/>
    <dgm:cxn modelId="{925B734A-3930-4826-BFC4-7B7A8A5C5D9D}" type="presOf" srcId="{F1C5EE84-CF64-44AF-A27B-43E867AD5867}" destId="{11465711-E62A-47AC-A6A5-C90D5B3E4734}" srcOrd="1" destOrd="0" presId="urn:microsoft.com/office/officeart/2005/8/layout/pyramid3"/>
    <dgm:cxn modelId="{69593C51-A121-402F-9DCC-A89EFFD0968B}" srcId="{3BF3C8CD-631F-4164-AA85-5061E3835DFD}" destId="{2F9A985D-339F-437F-8E3F-1F83E9C251E9}" srcOrd="1" destOrd="0" parTransId="{B09FAB9F-85AA-4A01-ABA1-4EEDBA6B610A}" sibTransId="{44909EA7-AB9E-4C60-A16B-CFB687B5E294}"/>
    <dgm:cxn modelId="{64ABB754-B1FE-47CB-9B22-7008CFD45DC3}" type="presOf" srcId="{63D90999-FA3C-406C-933F-B7C698798846}" destId="{D6C5F974-82DD-4826-855E-C791D65D59A0}" srcOrd="0" destOrd="0" presId="urn:microsoft.com/office/officeart/2005/8/layout/pyramid3"/>
    <dgm:cxn modelId="{77D30378-042C-4FDD-A544-0290D472550E}" type="presOf" srcId="{2F9A985D-339F-437F-8E3F-1F83E9C251E9}" destId="{7690B125-BC81-4572-8B80-2DF6786264D5}" srcOrd="1" destOrd="0" presId="urn:microsoft.com/office/officeart/2005/8/layout/pyramid3"/>
    <dgm:cxn modelId="{CFCB9858-4AF8-46E8-B405-1CDB6AE680E5}" srcId="{3BF3C8CD-631F-4164-AA85-5061E3835DFD}" destId="{59FC1DD6-55DF-4E90-A17C-B228B6D0A49B}" srcOrd="3" destOrd="0" parTransId="{4BEA0FB1-D1CE-42CD-80B3-46A7568096D2}" sibTransId="{99213E61-F144-485A-9047-AD1B752E4231}"/>
    <dgm:cxn modelId="{5CCCF38E-57FF-4945-859D-5093217FF73C}" type="presOf" srcId="{63D90999-FA3C-406C-933F-B7C698798846}" destId="{F6CA0532-9B51-4985-88D4-DB8AB8E16617}" srcOrd="1" destOrd="0" presId="urn:microsoft.com/office/officeart/2005/8/layout/pyramid3"/>
    <dgm:cxn modelId="{91510DA1-9DEE-402D-97BB-12B8D2462718}" srcId="{3BF3C8CD-631F-4164-AA85-5061E3835DFD}" destId="{F1C5EE84-CF64-44AF-A27B-43E867AD5867}" srcOrd="4" destOrd="0" parTransId="{EA2E5915-81EA-4B3C-934B-BEE4F49F1E15}" sibTransId="{863A1A4C-A1C2-49EB-A3F7-3D8B7692BF4C}"/>
    <dgm:cxn modelId="{46F158AC-2B15-438A-842A-C98CE5DD3A07}" type="presOf" srcId="{9B377BB2-C65B-4A10-9D7B-48CC9B5BECD9}" destId="{91E879CD-BE4C-4C53-A1D2-771C7FCE7767}" srcOrd="0" destOrd="0" presId="urn:microsoft.com/office/officeart/2005/8/layout/pyramid3"/>
    <dgm:cxn modelId="{015E63AD-6D77-4C63-AE05-53B22CFD6394}" srcId="{3BF3C8CD-631F-4164-AA85-5061E3835DFD}" destId="{9B377BB2-C65B-4A10-9D7B-48CC9B5BECD9}" srcOrd="2" destOrd="0" parTransId="{60C59BFB-FE95-4164-A9D3-7BCF4D3CB834}" sibTransId="{273622CA-CB86-4FBF-AB2D-3290868E8538}"/>
    <dgm:cxn modelId="{81890DB6-C170-4148-B056-19523A493D9B}" type="presOf" srcId="{F1C5EE84-CF64-44AF-A27B-43E867AD5867}" destId="{9F1E0AA9-02A1-4A35-8379-7C729065CBD8}" srcOrd="0" destOrd="0" presId="urn:microsoft.com/office/officeart/2005/8/layout/pyramid3"/>
    <dgm:cxn modelId="{1F0F5CE5-EF33-4CA5-B655-58DBE606E822}" type="presOf" srcId="{3BF3C8CD-631F-4164-AA85-5061E3835DFD}" destId="{FD42A261-8151-44B6-874C-2FC0CE13ACEE}" srcOrd="0" destOrd="0" presId="urn:microsoft.com/office/officeart/2005/8/layout/pyramid3"/>
    <dgm:cxn modelId="{80C27E17-4EF8-458C-ABC1-55DE6EFE1944}" type="presParOf" srcId="{FD42A261-8151-44B6-874C-2FC0CE13ACEE}" destId="{E6FE9FAE-3EDA-4E13-A2CA-3F66D1EDAC11}" srcOrd="0" destOrd="0" presId="urn:microsoft.com/office/officeart/2005/8/layout/pyramid3"/>
    <dgm:cxn modelId="{79C1E1D8-0807-4F5E-885D-26BA63AF3FE4}" type="presParOf" srcId="{E6FE9FAE-3EDA-4E13-A2CA-3F66D1EDAC11}" destId="{D6C5F974-82DD-4826-855E-C791D65D59A0}" srcOrd="0" destOrd="0" presId="urn:microsoft.com/office/officeart/2005/8/layout/pyramid3"/>
    <dgm:cxn modelId="{EE699BBE-EBD9-4873-BA76-67E3779A57DA}" type="presParOf" srcId="{E6FE9FAE-3EDA-4E13-A2CA-3F66D1EDAC11}" destId="{F6CA0532-9B51-4985-88D4-DB8AB8E16617}" srcOrd="1" destOrd="0" presId="urn:microsoft.com/office/officeart/2005/8/layout/pyramid3"/>
    <dgm:cxn modelId="{C40184BF-334B-4E3A-9198-84896386E1B7}" type="presParOf" srcId="{FD42A261-8151-44B6-874C-2FC0CE13ACEE}" destId="{97826156-F89A-4B7F-B064-F43F7C5DB626}" srcOrd="1" destOrd="0" presId="urn:microsoft.com/office/officeart/2005/8/layout/pyramid3"/>
    <dgm:cxn modelId="{E0EAA802-B9FD-4B54-9D28-31B06729B638}" type="presParOf" srcId="{97826156-F89A-4B7F-B064-F43F7C5DB626}" destId="{5BA3996E-8137-4A8A-9DD6-C28281BC6C06}" srcOrd="0" destOrd="0" presId="urn:microsoft.com/office/officeart/2005/8/layout/pyramid3"/>
    <dgm:cxn modelId="{C7C21305-B95C-4DBE-944E-95D23B1870D5}" type="presParOf" srcId="{97826156-F89A-4B7F-B064-F43F7C5DB626}" destId="{7690B125-BC81-4572-8B80-2DF6786264D5}" srcOrd="1" destOrd="0" presId="urn:microsoft.com/office/officeart/2005/8/layout/pyramid3"/>
    <dgm:cxn modelId="{95154D21-64CF-43C5-ADF9-EA316801E036}" type="presParOf" srcId="{FD42A261-8151-44B6-874C-2FC0CE13ACEE}" destId="{927888F4-0718-4DD1-ACCA-D3C1372680D8}" srcOrd="2" destOrd="0" presId="urn:microsoft.com/office/officeart/2005/8/layout/pyramid3"/>
    <dgm:cxn modelId="{A47253E2-E10F-4844-827D-AB9645FF8965}" type="presParOf" srcId="{927888F4-0718-4DD1-ACCA-D3C1372680D8}" destId="{91E879CD-BE4C-4C53-A1D2-771C7FCE7767}" srcOrd="0" destOrd="0" presId="urn:microsoft.com/office/officeart/2005/8/layout/pyramid3"/>
    <dgm:cxn modelId="{FAAA0C68-798F-43D1-9760-BD7143C3DCBF}" type="presParOf" srcId="{927888F4-0718-4DD1-ACCA-D3C1372680D8}" destId="{8D5897DC-756A-491D-93D1-98518513A847}" srcOrd="1" destOrd="0" presId="urn:microsoft.com/office/officeart/2005/8/layout/pyramid3"/>
    <dgm:cxn modelId="{62614FBE-B197-4038-B829-4B177871969E}" type="presParOf" srcId="{FD42A261-8151-44B6-874C-2FC0CE13ACEE}" destId="{8C75E933-BB16-483C-8705-5BBEDD167080}" srcOrd="3" destOrd="0" presId="urn:microsoft.com/office/officeart/2005/8/layout/pyramid3"/>
    <dgm:cxn modelId="{1F53CB61-6F0D-4901-AD73-159D8947EE57}" type="presParOf" srcId="{8C75E933-BB16-483C-8705-5BBEDD167080}" destId="{C7438147-2F0F-40DB-8ECA-46D5E348DEBC}" srcOrd="0" destOrd="0" presId="urn:microsoft.com/office/officeart/2005/8/layout/pyramid3"/>
    <dgm:cxn modelId="{A03E9E34-570A-49BF-9FCA-992954F6D7AC}" type="presParOf" srcId="{8C75E933-BB16-483C-8705-5BBEDD167080}" destId="{C8FA9EE7-E61B-4C35-9EDA-921C2EFA6E02}" srcOrd="1" destOrd="0" presId="urn:microsoft.com/office/officeart/2005/8/layout/pyramid3"/>
    <dgm:cxn modelId="{4B6B6A74-8BA4-4125-98D7-71596E2401DF}" type="presParOf" srcId="{FD42A261-8151-44B6-874C-2FC0CE13ACEE}" destId="{6706CA3C-3AD3-4F12-8B1E-B56AB6D37A1F}" srcOrd="4" destOrd="0" presId="urn:microsoft.com/office/officeart/2005/8/layout/pyramid3"/>
    <dgm:cxn modelId="{0028BCA2-602D-4691-B0B2-FE1F9CBCD4B0}" type="presParOf" srcId="{6706CA3C-3AD3-4F12-8B1E-B56AB6D37A1F}" destId="{9F1E0AA9-02A1-4A35-8379-7C729065CBD8}" srcOrd="0" destOrd="0" presId="urn:microsoft.com/office/officeart/2005/8/layout/pyramid3"/>
    <dgm:cxn modelId="{9356A7EA-7514-4282-8D59-E64AA8189E41}" type="presParOf" srcId="{6706CA3C-3AD3-4F12-8B1E-B56AB6D37A1F}" destId="{11465711-E62A-47AC-A6A5-C90D5B3E4734}" srcOrd="1" destOrd="0" presId="urn:microsoft.com/office/officeart/2005/8/layout/pyramid3"/>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5F974-82DD-4826-855E-C791D65D59A0}">
      <dsp:nvSpPr>
        <dsp:cNvPr id="0" name=""/>
        <dsp:cNvSpPr/>
      </dsp:nvSpPr>
      <dsp:spPr>
        <a:xfrm rot="10800000">
          <a:off x="0" y="0"/>
          <a:ext cx="8316597" cy="798375"/>
        </a:xfrm>
        <a:prstGeom prst="trapezoid">
          <a:avLst>
            <a:gd name="adj" fmla="val 10416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Stage 0 – Quality teaching for all</a:t>
          </a:r>
        </a:p>
      </dsp:txBody>
      <dsp:txXfrm rot="-10800000">
        <a:off x="1455404" y="0"/>
        <a:ext cx="5405788" cy="798375"/>
      </dsp:txXfrm>
    </dsp:sp>
    <dsp:sp modelId="{5BA3996E-8137-4A8A-9DD6-C28281BC6C06}">
      <dsp:nvSpPr>
        <dsp:cNvPr id="0" name=""/>
        <dsp:cNvSpPr/>
      </dsp:nvSpPr>
      <dsp:spPr>
        <a:xfrm rot="10800000">
          <a:off x="831659" y="798375"/>
          <a:ext cx="6653278" cy="798375"/>
        </a:xfrm>
        <a:prstGeom prst="trapezoid">
          <a:avLst>
            <a:gd name="adj" fmla="val 10416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Stage 1 – Pupil Passport </a:t>
          </a:r>
        </a:p>
      </dsp:txBody>
      <dsp:txXfrm rot="-10800000">
        <a:off x="1995983" y="798375"/>
        <a:ext cx="4324630" cy="798375"/>
      </dsp:txXfrm>
    </dsp:sp>
    <dsp:sp modelId="{91E879CD-BE4C-4C53-A1D2-771C7FCE7767}">
      <dsp:nvSpPr>
        <dsp:cNvPr id="0" name=""/>
        <dsp:cNvSpPr/>
      </dsp:nvSpPr>
      <dsp:spPr>
        <a:xfrm rot="10800000">
          <a:off x="1663319" y="1596751"/>
          <a:ext cx="4989958" cy="798375"/>
        </a:xfrm>
        <a:prstGeom prst="trapezoid">
          <a:avLst>
            <a:gd name="adj" fmla="val 10416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Stage 2 – Class Outcome Plans</a:t>
          </a:r>
        </a:p>
      </dsp:txBody>
      <dsp:txXfrm rot="-10800000">
        <a:off x="2536562" y="1596751"/>
        <a:ext cx="3243473" cy="798375"/>
      </dsp:txXfrm>
    </dsp:sp>
    <dsp:sp modelId="{C7438147-2F0F-40DB-8ECA-46D5E348DEBC}">
      <dsp:nvSpPr>
        <dsp:cNvPr id="0" name=""/>
        <dsp:cNvSpPr/>
      </dsp:nvSpPr>
      <dsp:spPr>
        <a:xfrm rot="10800000">
          <a:off x="2494979" y="2395127"/>
          <a:ext cx="3326639" cy="798375"/>
        </a:xfrm>
        <a:prstGeom prst="trapezoid">
          <a:avLst>
            <a:gd name="adj" fmla="val 10416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Stage 3a – Personal Outcome Plan </a:t>
          </a:r>
        </a:p>
      </dsp:txBody>
      <dsp:txXfrm rot="-10800000">
        <a:off x="3077141" y="2395127"/>
        <a:ext cx="2162315" cy="798375"/>
      </dsp:txXfrm>
    </dsp:sp>
    <dsp:sp modelId="{9F1E0AA9-02A1-4A35-8379-7C729065CBD8}">
      <dsp:nvSpPr>
        <dsp:cNvPr id="0" name=""/>
        <dsp:cNvSpPr/>
      </dsp:nvSpPr>
      <dsp:spPr>
        <a:xfrm rot="10800000">
          <a:off x="3314031" y="3193503"/>
          <a:ext cx="1688535" cy="798375"/>
        </a:xfrm>
        <a:prstGeom prst="trapezoid">
          <a:avLst>
            <a:gd name="adj" fmla="val 10416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Stage 3b – Timetable of Support</a:t>
          </a:r>
        </a:p>
      </dsp:txBody>
      <dsp:txXfrm rot="-10800000">
        <a:off x="3314031" y="3193503"/>
        <a:ext cx="1688535" cy="7983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5E6E9A-4FB4-CF42-90AC-BBF1287721DD}" type="datetimeFigureOut">
              <a:rPr lang="en-US" smtClean="0"/>
              <a:t>10/30/2024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240BF21-DCA1-AF4C-A8E2-405CABF0F6CE}" type="slidenum">
              <a:rPr lang="en-US" smtClean="0"/>
              <a:t>‹#›</a:t>
            </a:fld>
            <a:endParaRPr lang="en-US"/>
          </a:p>
        </p:txBody>
      </p:sp>
    </p:spTree>
    <p:extLst>
      <p:ext uri="{BB962C8B-B14F-4D97-AF65-F5344CB8AC3E}">
        <p14:creationId xmlns:p14="http://schemas.microsoft.com/office/powerpoint/2010/main" val="195452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A9015-E990-C84F-BB2E-8AC11D775791}" type="slidenum">
              <a:rPr lang="en-US" smtClean="0"/>
              <a:t>1</a:t>
            </a:fld>
            <a:endParaRPr lang="en-US"/>
          </a:p>
        </p:txBody>
      </p:sp>
    </p:spTree>
    <p:extLst>
      <p:ext uri="{BB962C8B-B14F-4D97-AF65-F5344CB8AC3E}">
        <p14:creationId xmlns:p14="http://schemas.microsoft.com/office/powerpoint/2010/main" val="27544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10</a:t>
            </a:fld>
            <a:endParaRPr lang="en-US"/>
          </a:p>
        </p:txBody>
      </p:sp>
    </p:spTree>
    <p:extLst>
      <p:ext uri="{BB962C8B-B14F-4D97-AF65-F5344CB8AC3E}">
        <p14:creationId xmlns:p14="http://schemas.microsoft.com/office/powerpoint/2010/main" val="29214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11</a:t>
            </a:fld>
            <a:endParaRPr lang="en-US"/>
          </a:p>
        </p:txBody>
      </p:sp>
    </p:spTree>
    <p:extLst>
      <p:ext uri="{BB962C8B-B14F-4D97-AF65-F5344CB8AC3E}">
        <p14:creationId xmlns:p14="http://schemas.microsoft.com/office/powerpoint/2010/main" val="30611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12</a:t>
            </a:fld>
            <a:endParaRPr lang="en-US"/>
          </a:p>
        </p:txBody>
      </p:sp>
    </p:spTree>
    <p:extLst>
      <p:ext uri="{BB962C8B-B14F-4D97-AF65-F5344CB8AC3E}">
        <p14:creationId xmlns:p14="http://schemas.microsoft.com/office/powerpoint/2010/main" val="248200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13</a:t>
            </a:fld>
            <a:endParaRPr lang="en-US"/>
          </a:p>
        </p:txBody>
      </p:sp>
    </p:spTree>
    <p:extLst>
      <p:ext uri="{BB962C8B-B14F-4D97-AF65-F5344CB8AC3E}">
        <p14:creationId xmlns:p14="http://schemas.microsoft.com/office/powerpoint/2010/main" val="47386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14</a:t>
            </a:fld>
            <a:endParaRPr lang="en-US"/>
          </a:p>
        </p:txBody>
      </p:sp>
    </p:spTree>
    <p:extLst>
      <p:ext uri="{BB962C8B-B14F-4D97-AF65-F5344CB8AC3E}">
        <p14:creationId xmlns:p14="http://schemas.microsoft.com/office/powerpoint/2010/main" val="356519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15</a:t>
            </a:fld>
            <a:endParaRPr lang="en-US"/>
          </a:p>
        </p:txBody>
      </p:sp>
    </p:spTree>
    <p:extLst>
      <p:ext uri="{BB962C8B-B14F-4D97-AF65-F5344CB8AC3E}">
        <p14:creationId xmlns:p14="http://schemas.microsoft.com/office/powerpoint/2010/main" val="70735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16</a:t>
            </a:fld>
            <a:endParaRPr lang="en-US"/>
          </a:p>
        </p:txBody>
      </p:sp>
    </p:spTree>
    <p:extLst>
      <p:ext uri="{BB962C8B-B14F-4D97-AF65-F5344CB8AC3E}">
        <p14:creationId xmlns:p14="http://schemas.microsoft.com/office/powerpoint/2010/main" val="138166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17</a:t>
            </a:fld>
            <a:endParaRPr lang="en-US"/>
          </a:p>
        </p:txBody>
      </p:sp>
    </p:spTree>
    <p:extLst>
      <p:ext uri="{BB962C8B-B14F-4D97-AF65-F5344CB8AC3E}">
        <p14:creationId xmlns:p14="http://schemas.microsoft.com/office/powerpoint/2010/main" val="389357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18</a:t>
            </a:fld>
            <a:endParaRPr lang="en-US"/>
          </a:p>
        </p:txBody>
      </p:sp>
    </p:spTree>
    <p:extLst>
      <p:ext uri="{BB962C8B-B14F-4D97-AF65-F5344CB8AC3E}">
        <p14:creationId xmlns:p14="http://schemas.microsoft.com/office/powerpoint/2010/main" val="93247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A9015-E990-C84F-BB2E-8AC11D775791}" type="slidenum">
              <a:rPr lang="en-US" smtClean="0"/>
              <a:t>19</a:t>
            </a:fld>
            <a:endParaRPr lang="en-US"/>
          </a:p>
        </p:txBody>
      </p:sp>
    </p:spTree>
    <p:extLst>
      <p:ext uri="{BB962C8B-B14F-4D97-AF65-F5344CB8AC3E}">
        <p14:creationId xmlns:p14="http://schemas.microsoft.com/office/powerpoint/2010/main" val="171425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a:t>
            </a:fld>
            <a:endParaRPr lang="en-US"/>
          </a:p>
        </p:txBody>
      </p:sp>
    </p:spTree>
    <p:extLst>
      <p:ext uri="{BB962C8B-B14F-4D97-AF65-F5344CB8AC3E}">
        <p14:creationId xmlns:p14="http://schemas.microsoft.com/office/powerpoint/2010/main" val="2107149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20</a:t>
            </a:fld>
            <a:endParaRPr lang="en-US"/>
          </a:p>
        </p:txBody>
      </p:sp>
    </p:spTree>
    <p:extLst>
      <p:ext uri="{BB962C8B-B14F-4D97-AF65-F5344CB8AC3E}">
        <p14:creationId xmlns:p14="http://schemas.microsoft.com/office/powerpoint/2010/main" val="245656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21</a:t>
            </a:fld>
            <a:endParaRPr lang="en-US"/>
          </a:p>
        </p:txBody>
      </p:sp>
    </p:spTree>
    <p:extLst>
      <p:ext uri="{BB962C8B-B14F-4D97-AF65-F5344CB8AC3E}">
        <p14:creationId xmlns:p14="http://schemas.microsoft.com/office/powerpoint/2010/main" val="2914647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22</a:t>
            </a:fld>
            <a:endParaRPr lang="en-US"/>
          </a:p>
        </p:txBody>
      </p:sp>
    </p:spTree>
    <p:extLst>
      <p:ext uri="{BB962C8B-B14F-4D97-AF65-F5344CB8AC3E}">
        <p14:creationId xmlns:p14="http://schemas.microsoft.com/office/powerpoint/2010/main" val="192959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23</a:t>
            </a:fld>
            <a:endParaRPr lang="en-US"/>
          </a:p>
        </p:txBody>
      </p:sp>
    </p:spTree>
    <p:extLst>
      <p:ext uri="{BB962C8B-B14F-4D97-AF65-F5344CB8AC3E}">
        <p14:creationId xmlns:p14="http://schemas.microsoft.com/office/powerpoint/2010/main" val="1639240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24</a:t>
            </a:fld>
            <a:endParaRPr lang="en-US"/>
          </a:p>
        </p:txBody>
      </p:sp>
    </p:spTree>
    <p:extLst>
      <p:ext uri="{BB962C8B-B14F-4D97-AF65-F5344CB8AC3E}">
        <p14:creationId xmlns:p14="http://schemas.microsoft.com/office/powerpoint/2010/main" val="142686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25</a:t>
            </a:fld>
            <a:endParaRPr lang="en-US"/>
          </a:p>
        </p:txBody>
      </p:sp>
    </p:spTree>
    <p:extLst>
      <p:ext uri="{BB962C8B-B14F-4D97-AF65-F5344CB8AC3E}">
        <p14:creationId xmlns:p14="http://schemas.microsoft.com/office/powerpoint/2010/main" val="2745591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A9015-E990-C84F-BB2E-8AC11D775791}" type="slidenum">
              <a:rPr lang="en-US" smtClean="0"/>
              <a:t>26</a:t>
            </a:fld>
            <a:endParaRPr lang="en-US"/>
          </a:p>
        </p:txBody>
      </p:sp>
    </p:spTree>
    <p:extLst>
      <p:ext uri="{BB962C8B-B14F-4D97-AF65-F5344CB8AC3E}">
        <p14:creationId xmlns:p14="http://schemas.microsoft.com/office/powerpoint/2010/main" val="101597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3</a:t>
            </a:fld>
            <a:endParaRPr lang="en-US"/>
          </a:p>
        </p:txBody>
      </p:sp>
    </p:spTree>
    <p:extLst>
      <p:ext uri="{BB962C8B-B14F-4D97-AF65-F5344CB8AC3E}">
        <p14:creationId xmlns:p14="http://schemas.microsoft.com/office/powerpoint/2010/main" val="318818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4</a:t>
            </a:fld>
            <a:endParaRPr lang="en-US"/>
          </a:p>
        </p:txBody>
      </p:sp>
    </p:spTree>
    <p:extLst>
      <p:ext uri="{BB962C8B-B14F-4D97-AF65-F5344CB8AC3E}">
        <p14:creationId xmlns:p14="http://schemas.microsoft.com/office/powerpoint/2010/main" val="85962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5</a:t>
            </a:fld>
            <a:endParaRPr lang="en-US"/>
          </a:p>
        </p:txBody>
      </p:sp>
    </p:spTree>
    <p:extLst>
      <p:ext uri="{BB962C8B-B14F-4D97-AF65-F5344CB8AC3E}">
        <p14:creationId xmlns:p14="http://schemas.microsoft.com/office/powerpoint/2010/main" val="110669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6</a:t>
            </a:fld>
            <a:endParaRPr lang="en-US"/>
          </a:p>
        </p:txBody>
      </p:sp>
    </p:spTree>
    <p:extLst>
      <p:ext uri="{BB962C8B-B14F-4D97-AF65-F5344CB8AC3E}">
        <p14:creationId xmlns:p14="http://schemas.microsoft.com/office/powerpoint/2010/main" val="211454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7</a:t>
            </a:fld>
            <a:endParaRPr lang="en-US"/>
          </a:p>
        </p:txBody>
      </p:sp>
    </p:spTree>
    <p:extLst>
      <p:ext uri="{BB962C8B-B14F-4D97-AF65-F5344CB8AC3E}">
        <p14:creationId xmlns:p14="http://schemas.microsoft.com/office/powerpoint/2010/main" val="152452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8</a:t>
            </a:fld>
            <a:endParaRPr lang="en-US"/>
          </a:p>
        </p:txBody>
      </p:sp>
    </p:spTree>
    <p:extLst>
      <p:ext uri="{BB962C8B-B14F-4D97-AF65-F5344CB8AC3E}">
        <p14:creationId xmlns:p14="http://schemas.microsoft.com/office/powerpoint/2010/main" val="213560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A9015-E990-C84F-BB2E-8AC11D775791}" type="slidenum">
              <a:rPr lang="en-US" smtClean="0"/>
              <a:t>9</a:t>
            </a:fld>
            <a:endParaRPr lang="en-US"/>
          </a:p>
        </p:txBody>
      </p:sp>
    </p:spTree>
    <p:extLst>
      <p:ext uri="{BB962C8B-B14F-4D97-AF65-F5344CB8AC3E}">
        <p14:creationId xmlns:p14="http://schemas.microsoft.com/office/powerpoint/2010/main" val="17997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162635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65940-9B2B-8E4A-AEC4-C3DABFC60B39}"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352183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47737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528765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265940-9B2B-8E4A-AEC4-C3DABFC60B39}"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358168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42897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265940-9B2B-8E4A-AEC4-C3DABFC60B39}"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176965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342441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088106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65940-9B2B-8E4A-AEC4-C3DABFC60B39}"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34757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65940-9B2B-8E4A-AEC4-C3DABFC60B39}"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9145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265940-9B2B-8E4A-AEC4-C3DABFC60B39}"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735260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65940-9B2B-8E4A-AEC4-C3DABFC60B39}"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785191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5940-9B2B-8E4A-AEC4-C3DABFC60B39}"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148909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65940-9B2B-8E4A-AEC4-C3DABFC60B39}"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1763075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65940-9B2B-8E4A-AEC4-C3DABFC60B39}"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1158185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42909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84567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57036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5940-9B2B-8E4A-AEC4-C3DABFC60B3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8083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65940-9B2B-8E4A-AEC4-C3DABFC60B39}"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80181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65940-9B2B-8E4A-AEC4-C3DABFC60B39}"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80208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65940-9B2B-8E4A-AEC4-C3DABFC60B39}"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326925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5940-9B2B-8E4A-AEC4-C3DABFC60B39}"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338028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65940-9B2B-8E4A-AEC4-C3DABFC60B39}"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E315-35E0-5F41-A446-857FB6D70CC4}" type="slidenum">
              <a:rPr lang="en-US" smtClean="0"/>
              <a:t>‹#›</a:t>
            </a:fld>
            <a:endParaRPr lang="en-US"/>
          </a:p>
        </p:txBody>
      </p:sp>
    </p:spTree>
    <p:extLst>
      <p:ext uri="{BB962C8B-B14F-4D97-AF65-F5344CB8AC3E}">
        <p14:creationId xmlns:p14="http://schemas.microsoft.com/office/powerpoint/2010/main" val="234094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65940-9B2B-8E4A-AEC4-C3DABFC60B39}" type="datetimeFigureOut">
              <a:rPr lang="en-US" smtClean="0"/>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3E315-35E0-5F41-A446-857FB6D70CC4}" type="slidenum">
              <a:rPr lang="en-US" smtClean="0"/>
              <a:t>‹#›</a:t>
            </a:fld>
            <a:endParaRPr lang="en-US"/>
          </a:p>
        </p:txBody>
      </p:sp>
    </p:spTree>
    <p:extLst>
      <p:ext uri="{BB962C8B-B14F-4D97-AF65-F5344CB8AC3E}">
        <p14:creationId xmlns:p14="http://schemas.microsoft.com/office/powerpoint/2010/main" val="34678970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65940-9B2B-8E4A-AEC4-C3DABFC60B39}" type="datetimeFigureOut">
              <a:rPr lang="en-US" smtClean="0"/>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3E315-35E0-5F41-A446-857FB6D70CC4}" type="slidenum">
              <a:rPr lang="en-US" smtClean="0"/>
              <a:t>‹#›</a:t>
            </a:fld>
            <a:endParaRPr lang="en-US"/>
          </a:p>
        </p:txBody>
      </p:sp>
    </p:spTree>
    <p:extLst>
      <p:ext uri="{BB962C8B-B14F-4D97-AF65-F5344CB8AC3E}">
        <p14:creationId xmlns:p14="http://schemas.microsoft.com/office/powerpoint/2010/main" val="3425109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8.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2.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9.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4.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diagramData" Target="../diagrams/data1.xm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5.xml"/><Relationship Id="rId16" Type="http://schemas.openxmlformats.org/officeDocument/2006/relationships/image" Target="../media/image14.jpeg"/><Relationship Id="rId20" Type="http://schemas.openxmlformats.org/officeDocument/2006/relationships/image" Target="../media/image18.png"/><Relationship Id="rId29"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diagramQuickStyle" Target="../diagrams/quickStyle1.xml"/><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diagramLayout" Target="../diagrams/layout1.xml"/><Relationship Id="rId30"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hyperlink" Target="http://www.leics.gov.uk/local_offer" TargetMode="Externa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7.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8.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19.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hyperlink" Target="mailto:psaxton@aquinas-cmat.org" TargetMode="Externa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hyperlink" Target="http://www.holycrosswhitwick.co.uk/" TargetMode="External"/><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hyperlink" Target="mailto:school.office@whx.leics.sch.u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0.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2.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3.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4.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hyperlink" Target="http://www.leics.gov.uk/local_offer" TargetMode="Externa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5.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26.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9473" y="445353"/>
            <a:ext cx="3147208" cy="646331"/>
          </a:xfrm>
          <a:prstGeom prst="rect">
            <a:avLst/>
          </a:prstGeom>
          <a:noFill/>
        </p:spPr>
        <p:txBody>
          <a:bodyPr wrap="square" rtlCol="0">
            <a:spAutoFit/>
          </a:bodyPr>
          <a:lstStyle/>
          <a:p>
            <a:r>
              <a:rPr lang="en-US" dirty="0">
                <a:solidFill>
                  <a:srgbClr val="0000FF"/>
                </a:solidFill>
              </a:rPr>
              <a:t>St Thomas Aquinas</a:t>
            </a:r>
          </a:p>
          <a:p>
            <a:r>
              <a:rPr lang="en-US" dirty="0">
                <a:solidFill>
                  <a:schemeClr val="bg1">
                    <a:lumMod val="50000"/>
                  </a:schemeClr>
                </a:solidFill>
              </a:rPr>
              <a:t>Catholic Multi-Academy Trust</a:t>
            </a:r>
          </a:p>
        </p:txBody>
      </p:sp>
      <p:pic>
        <p:nvPicPr>
          <p:cNvPr id="8" name="Picture 7"/>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10" name="Picture 9"/>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12" name="Picture 11"/>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13" name="Picture 12"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14" name="Picture 13"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15" name="Picture 14"/>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6" name="Picture 15"/>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7" name="Picture 16"/>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8" name="Picture 17"/>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9" name="Picture 18"/>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20" name="Picture 19"/>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21" name="Picture 20"/>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22" name="Picture 21"/>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23" name="Picture 22"/>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24" name="Picture 23"/>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25" name="Picture 24"/>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6" name="Picture 25"/>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7" name="Picture 26"/>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8" name="Picture 27"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9" name="Picture 28"/>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31" name="Straight Connector 30"/>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2" name="Picture 31" descr="C:\Users\neil.weightman\AppData\Local\Microsoft\Windows\Temporary Internet Files\Content.Outlook\ZBVALR5R\Nottingham Diocese Logo BOX FINAL.jpg">
            <a:extLst>
              <a:ext uri="{FF2B5EF4-FFF2-40B4-BE49-F238E27FC236}">
                <a16:creationId xmlns:a16="http://schemas.microsoft.com/office/drawing/2014/main" id="{66486C53-339A-4DAA-B5F6-1CB7FD978914}"/>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913903" y="145120"/>
            <a:ext cx="1135334" cy="1203878"/>
          </a:xfrm>
          <a:prstGeom prst="rect">
            <a:avLst/>
          </a:prstGeom>
          <a:noFill/>
          <a:ln>
            <a:noFill/>
          </a:ln>
        </p:spPr>
      </p:pic>
      <p:pic>
        <p:nvPicPr>
          <p:cNvPr id="33" name="Picture 32">
            <a:extLst>
              <a:ext uri="{FF2B5EF4-FFF2-40B4-BE49-F238E27FC236}">
                <a16:creationId xmlns:a16="http://schemas.microsoft.com/office/drawing/2014/main" id="{C3EA02CA-C4BE-4E12-A69B-AA4430C1FB55}"/>
              </a:ext>
            </a:extLst>
          </p:cNvPr>
          <p:cNvPicPr/>
          <p:nvPr/>
        </p:nvPicPr>
        <p:blipFill>
          <a:blip r:embed="rId26">
            <a:extLst>
              <a:ext uri="{28A0092B-C50C-407E-A947-70E740481C1C}">
                <a14:useLocalDpi xmlns:a14="http://schemas.microsoft.com/office/drawing/2010/main" val="0"/>
              </a:ext>
            </a:extLst>
          </a:blip>
          <a:srcRect/>
          <a:stretch>
            <a:fillRect/>
          </a:stretch>
        </p:blipFill>
        <p:spPr bwMode="auto">
          <a:xfrm>
            <a:off x="8049236" y="232055"/>
            <a:ext cx="926395" cy="958792"/>
          </a:xfrm>
          <a:prstGeom prst="rect">
            <a:avLst/>
          </a:prstGeom>
          <a:noFill/>
        </p:spPr>
      </p:pic>
      <p:cxnSp>
        <p:nvCxnSpPr>
          <p:cNvPr id="34" name="Straight Connector 33"/>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503295" y="441809"/>
            <a:ext cx="1766955" cy="0"/>
          </a:xfrm>
          <a:prstGeom prst="line">
            <a:avLst/>
          </a:prstGeom>
          <a:ln w="127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03295" y="1091684"/>
            <a:ext cx="2733434"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ctrTitle"/>
          </p:nvPr>
        </p:nvSpPr>
        <p:spPr>
          <a:xfrm>
            <a:off x="474634" y="2514291"/>
            <a:ext cx="7772400" cy="1470025"/>
          </a:xfrm>
        </p:spPr>
        <p:txBody>
          <a:bodyPr>
            <a:normAutofit fontScale="90000"/>
          </a:bodyPr>
          <a:lstStyle/>
          <a:p>
            <a:r>
              <a:rPr lang="en-GB" dirty="0"/>
              <a:t>Holy Cross School: A Catholic Voluntary Academy </a:t>
            </a:r>
            <a:br>
              <a:rPr lang="en-GB" dirty="0"/>
            </a:br>
            <a:r>
              <a:rPr lang="en-GB" dirty="0"/>
              <a:t>SEND Information Report 24/25</a:t>
            </a:r>
            <a:br>
              <a:rPr lang="en-GB" dirty="0"/>
            </a:br>
            <a:br>
              <a:rPr lang="en-GB" sz="3100" dirty="0"/>
            </a:br>
            <a:r>
              <a:rPr lang="en-GB" sz="3100" dirty="0" err="1"/>
              <a:t>Parsonwood</a:t>
            </a:r>
            <a:r>
              <a:rPr lang="en-GB" sz="3100" dirty="0"/>
              <a:t> Hill</a:t>
            </a:r>
            <a:br>
              <a:rPr lang="en-GB" sz="3100" dirty="0"/>
            </a:br>
            <a:r>
              <a:rPr lang="en-GB" sz="3100" dirty="0"/>
              <a:t>LE67 5AT</a:t>
            </a:r>
            <a:br>
              <a:rPr lang="en-GB" sz="3100" dirty="0"/>
            </a:br>
            <a:r>
              <a:rPr lang="en-GB" sz="3100" dirty="0"/>
              <a:t>01530 832799</a:t>
            </a:r>
            <a:endParaRPr lang="en-GB" dirty="0"/>
          </a:p>
        </p:txBody>
      </p:sp>
      <p:pic>
        <p:nvPicPr>
          <p:cNvPr id="1026" name="Picture 2" descr="LOGO Colour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18361" y="3295602"/>
            <a:ext cx="1603704" cy="186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LOGO Colour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2261" y="3344215"/>
            <a:ext cx="1603704" cy="186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pic>
        <p:nvPicPr>
          <p:cNvPr id="5" name="Picture 4" descr="A picture containing window&#10;&#10;Description automatically generated">
            <a:extLst>
              <a:ext uri="{FF2B5EF4-FFF2-40B4-BE49-F238E27FC236}">
                <a16:creationId xmlns:a16="http://schemas.microsoft.com/office/drawing/2014/main" id="{13F99AAA-7B24-A86F-C8D3-1F8374EDDAE6}"/>
              </a:ext>
            </a:extLst>
          </p:cNvPr>
          <p:cNvPicPr>
            <a:picLocks noChangeAspect="1"/>
          </p:cNvPicPr>
          <p:nvPr/>
        </p:nvPicPr>
        <p:blipFill>
          <a:blip r:embed="rId28"/>
          <a:stretch>
            <a:fillRect/>
          </a:stretch>
        </p:blipFill>
        <p:spPr>
          <a:xfrm>
            <a:off x="216864" y="216308"/>
            <a:ext cx="1219202" cy="1219202"/>
          </a:xfrm>
          <a:prstGeom prst="rect">
            <a:avLst/>
          </a:prstGeom>
        </p:spPr>
      </p:pic>
    </p:spTree>
    <p:extLst>
      <p:ext uri="{BB962C8B-B14F-4D97-AF65-F5344CB8AC3E}">
        <p14:creationId xmlns:p14="http://schemas.microsoft.com/office/powerpoint/2010/main" val="24048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fontScale="90000"/>
          </a:bodyPr>
          <a:lstStyle/>
          <a:p>
            <a:r>
              <a:rPr lang="en-GB" dirty="0"/>
              <a:t>Partnership -</a:t>
            </a:r>
            <a:br>
              <a:rPr lang="en-GB" dirty="0"/>
            </a:br>
            <a:r>
              <a:rPr lang="en-GB" dirty="0"/>
              <a:t>Other Professionals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65018" y="1562963"/>
            <a:ext cx="8334565" cy="3816429"/>
          </a:xfrm>
          <a:prstGeom prst="rect">
            <a:avLst/>
          </a:prstGeom>
          <a:noFill/>
        </p:spPr>
        <p:txBody>
          <a:bodyPr wrap="square" rtlCol="0">
            <a:spAutoFit/>
          </a:bodyPr>
          <a:lstStyle/>
          <a:p>
            <a:pPr marL="285750" indent="-285750">
              <a:buFont typeface="Arial" panose="020B0604020202020204" pitchFamily="34" charset="0"/>
              <a:buChar char="•"/>
            </a:pPr>
            <a:r>
              <a:rPr lang="en-GB" sz="2200" dirty="0"/>
              <a:t>The </a:t>
            </a:r>
            <a:r>
              <a:rPr lang="en-GB" sz="2200" dirty="0" err="1"/>
              <a:t>SENDCo</a:t>
            </a:r>
            <a:r>
              <a:rPr lang="en-GB" sz="2200" dirty="0"/>
              <a:t> works closely with a variety of professionals.</a:t>
            </a:r>
          </a:p>
          <a:p>
            <a:pPr marL="285750" indent="-285750">
              <a:buFont typeface="Arial" panose="020B0604020202020204" pitchFamily="34" charset="0"/>
              <a:buChar char="•"/>
            </a:pPr>
            <a:r>
              <a:rPr lang="en-GB" sz="2200" dirty="0"/>
              <a:t>Currently, Speech and Language Therapist, Educational Psychologists and Specialist Teaching services and medical professionals are all involved with a variety of pupils.</a:t>
            </a:r>
          </a:p>
          <a:p>
            <a:pPr marL="285750" indent="-285750">
              <a:buFont typeface="Arial" panose="020B0604020202020204" pitchFamily="34" charset="0"/>
              <a:buChar char="•"/>
            </a:pPr>
            <a:r>
              <a:rPr lang="en-GB" sz="2200" dirty="0"/>
              <a:t>The school will regularly communicate with health professionals including GPs and community paediatricians </a:t>
            </a:r>
          </a:p>
          <a:p>
            <a:pPr marL="285750" indent="-285750">
              <a:buFont typeface="Arial" panose="020B0604020202020204" pitchFamily="34" charset="0"/>
              <a:buChar char="•"/>
            </a:pPr>
            <a:r>
              <a:rPr lang="en-GB" sz="2200" dirty="0"/>
              <a:t>The school refers to the school nurse</a:t>
            </a:r>
          </a:p>
          <a:p>
            <a:pPr marL="285750" indent="-285750">
              <a:buFont typeface="Arial" panose="020B0604020202020204" pitchFamily="34" charset="0"/>
              <a:buChar char="•"/>
            </a:pPr>
            <a:r>
              <a:rPr lang="en-GB" sz="2200" dirty="0"/>
              <a:t>Joe Dawson, Educational Psychologist, also works closely with the School and SENDCo</a:t>
            </a:r>
          </a:p>
          <a:p>
            <a:pPr marL="285750" indent="-285750">
              <a:buFont typeface="Arial" panose="020B0604020202020204" pitchFamily="34" charset="0"/>
              <a:buChar char="•"/>
            </a:pPr>
            <a:r>
              <a:rPr lang="en-GB" sz="2200" dirty="0"/>
              <a:t>The school is part of the St Thomas Aquinas Catholic Multi-Academy Trust and works closely with a variety of specialist leaders. </a:t>
            </a:r>
          </a:p>
        </p:txBody>
      </p:sp>
    </p:spTree>
    <p:extLst>
      <p:ext uri="{BB962C8B-B14F-4D97-AF65-F5344CB8AC3E}">
        <p14:creationId xmlns:p14="http://schemas.microsoft.com/office/powerpoint/2010/main" val="366601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a:xfrm>
            <a:off x="457200" y="45673"/>
            <a:ext cx="8229600" cy="1143000"/>
          </a:xfrm>
        </p:spPr>
        <p:txBody>
          <a:bodyPr>
            <a:noAutofit/>
          </a:bodyPr>
          <a:lstStyle/>
          <a:p>
            <a:r>
              <a:rPr lang="en-GB" sz="3600" dirty="0"/>
              <a:t>Partnership – Pupils &amp; Parents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5" y="274639"/>
            <a:ext cx="725260" cy="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48539" y="268584"/>
            <a:ext cx="725260" cy="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5726429" y="1562963"/>
            <a:ext cx="3163572" cy="3585597"/>
          </a:xfrm>
          <a:prstGeom prst="rect">
            <a:avLst/>
          </a:prstGeom>
          <a:noFill/>
        </p:spPr>
        <p:txBody>
          <a:bodyPr wrap="square" rtlCol="0">
            <a:spAutoFit/>
          </a:bodyPr>
          <a:lstStyle/>
          <a:p>
            <a:pPr marL="285750" indent="-285750">
              <a:buFont typeface="Arial" panose="020B0604020202020204" pitchFamily="34" charset="0"/>
              <a:buChar char="•"/>
            </a:pPr>
            <a:r>
              <a:rPr lang="en-GB" sz="1900" dirty="0"/>
              <a:t>Children and families are at the centre. </a:t>
            </a:r>
          </a:p>
          <a:p>
            <a:pPr marL="285750" indent="-285750">
              <a:buFont typeface="Arial" panose="020B0604020202020204" pitchFamily="34" charset="0"/>
              <a:buChar char="•"/>
            </a:pPr>
            <a:r>
              <a:rPr lang="en-GB" sz="1900" dirty="0"/>
              <a:t>Pupil Passports seek the views of family members and pupils.</a:t>
            </a:r>
          </a:p>
          <a:p>
            <a:pPr marL="285750" indent="-285750">
              <a:buFont typeface="Arial" panose="020B0604020202020204" pitchFamily="34" charset="0"/>
              <a:buChar char="•"/>
            </a:pPr>
            <a:r>
              <a:rPr lang="en-GB" sz="1900" dirty="0"/>
              <a:t>Partnership between home and school increases pupil success. </a:t>
            </a:r>
          </a:p>
          <a:p>
            <a:pPr marL="285750" indent="-285750">
              <a:buFont typeface="Arial" panose="020B0604020202020204" pitchFamily="34" charset="0"/>
              <a:buChar char="•"/>
            </a:pPr>
            <a:r>
              <a:rPr lang="en-GB" sz="1900" dirty="0"/>
              <a:t>Information about a child’s difficulty and the strategies they need is included.  </a:t>
            </a:r>
          </a:p>
          <a:p>
            <a:endParaRPr lang="en-GB" dirty="0"/>
          </a:p>
        </p:txBody>
      </p:sp>
      <p:pic>
        <p:nvPicPr>
          <p:cNvPr id="30" name="Picture 29">
            <a:extLst>
              <a:ext uri="{FF2B5EF4-FFF2-40B4-BE49-F238E27FC236}">
                <a16:creationId xmlns:a16="http://schemas.microsoft.com/office/drawing/2014/main" id="{65E3492F-33C3-7F93-4329-C0FA592EEF16}"/>
              </a:ext>
            </a:extLst>
          </p:cNvPr>
          <p:cNvPicPr>
            <a:picLocks noChangeAspect="1"/>
          </p:cNvPicPr>
          <p:nvPr/>
        </p:nvPicPr>
        <p:blipFill>
          <a:blip r:embed="rId26"/>
          <a:stretch>
            <a:fillRect/>
          </a:stretch>
        </p:blipFill>
        <p:spPr>
          <a:xfrm>
            <a:off x="144416" y="1112172"/>
            <a:ext cx="5582013" cy="4050421"/>
          </a:xfrm>
          <a:prstGeom prst="rect">
            <a:avLst/>
          </a:prstGeom>
        </p:spPr>
      </p:pic>
    </p:spTree>
    <p:extLst>
      <p:ext uri="{BB962C8B-B14F-4D97-AF65-F5344CB8AC3E}">
        <p14:creationId xmlns:p14="http://schemas.microsoft.com/office/powerpoint/2010/main" val="41340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a:xfrm>
            <a:off x="457200" y="274638"/>
            <a:ext cx="8229600" cy="824024"/>
          </a:xfrm>
        </p:spPr>
        <p:txBody>
          <a:bodyPr/>
          <a:lstStyle/>
          <a:p>
            <a:r>
              <a:rPr lang="en-GB" dirty="0"/>
              <a:t>Class Outcome Plans</a:t>
            </a:r>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1991" y="268584"/>
            <a:ext cx="691808" cy="8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5" y="274639"/>
            <a:ext cx="686602" cy="7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77414C9A-B3FB-FA9F-DD80-9B93022A1EB6}"/>
              </a:ext>
            </a:extLst>
          </p:cNvPr>
          <p:cNvPicPr>
            <a:picLocks noChangeAspect="1"/>
          </p:cNvPicPr>
          <p:nvPr/>
        </p:nvPicPr>
        <p:blipFill rotWithShape="1">
          <a:blip r:embed="rId26"/>
          <a:srcRect t="13498" b="45385"/>
          <a:stretch/>
        </p:blipFill>
        <p:spPr>
          <a:xfrm>
            <a:off x="474634" y="1447323"/>
            <a:ext cx="8322077" cy="2195853"/>
          </a:xfrm>
          <a:prstGeom prst="rect">
            <a:avLst/>
          </a:prstGeom>
        </p:spPr>
      </p:pic>
      <p:sp>
        <p:nvSpPr>
          <p:cNvPr id="33" name="TextBox 32">
            <a:extLst>
              <a:ext uri="{FF2B5EF4-FFF2-40B4-BE49-F238E27FC236}">
                <a16:creationId xmlns:a16="http://schemas.microsoft.com/office/drawing/2014/main" id="{A63817AD-AD23-828F-FAA7-E2F17A9177AF}"/>
              </a:ext>
            </a:extLst>
          </p:cNvPr>
          <p:cNvSpPr txBox="1"/>
          <p:nvPr/>
        </p:nvSpPr>
        <p:spPr>
          <a:xfrm>
            <a:off x="524118" y="3817880"/>
            <a:ext cx="8055494" cy="1477328"/>
          </a:xfrm>
          <a:prstGeom prst="rect">
            <a:avLst/>
          </a:prstGeom>
          <a:noFill/>
        </p:spPr>
        <p:txBody>
          <a:bodyPr wrap="square">
            <a:spAutoFit/>
          </a:bodyPr>
          <a:lstStyle/>
          <a:p>
            <a:pPr lvl="0"/>
            <a:r>
              <a:rPr lang="en-GB" sz="1800" b="1" dirty="0"/>
              <a:t>Assess </a:t>
            </a:r>
            <a:r>
              <a:rPr lang="en-GB" sz="1800" dirty="0"/>
              <a:t>every </a:t>
            </a:r>
            <a:r>
              <a:rPr lang="en-GB" dirty="0"/>
              <a:t>8</a:t>
            </a:r>
            <a:r>
              <a:rPr lang="en-GB" sz="1800" dirty="0"/>
              <a:t> to 12 weeks,  </a:t>
            </a:r>
          </a:p>
          <a:p>
            <a:pPr lvl="0"/>
            <a:r>
              <a:rPr lang="en-GB" sz="1800" b="1" dirty="0"/>
              <a:t>Plan </a:t>
            </a:r>
            <a:r>
              <a:rPr lang="en-GB" sz="1800" dirty="0"/>
              <a:t>next steps in collaboration with SENDCo, teachers, parents and pupils. </a:t>
            </a:r>
          </a:p>
          <a:p>
            <a:pPr lvl="0"/>
            <a:r>
              <a:rPr lang="en-GB" sz="1800" b="1" dirty="0"/>
              <a:t>Do </a:t>
            </a:r>
            <a:r>
              <a:rPr lang="en-GB" sz="1800" dirty="0"/>
              <a:t>and implement agreed intervention and/or support</a:t>
            </a:r>
          </a:p>
          <a:p>
            <a:pPr lvl="0"/>
            <a:r>
              <a:rPr lang="en-GB" sz="1800" b="1" dirty="0"/>
              <a:t>Review </a:t>
            </a:r>
            <a:r>
              <a:rPr lang="en-GB" sz="1800" dirty="0"/>
              <a:t>at the end of the </a:t>
            </a:r>
            <a:r>
              <a:rPr lang="en-GB" dirty="0"/>
              <a:t>8</a:t>
            </a:r>
            <a:r>
              <a:rPr lang="en-GB" sz="1800" dirty="0"/>
              <a:t> to 12 week cycle to inform progress and impact. </a:t>
            </a:r>
          </a:p>
          <a:p>
            <a:pPr lvl="0"/>
            <a:r>
              <a:rPr lang="en-GB" sz="1800" b="1" dirty="0"/>
              <a:t>Repeat</a:t>
            </a:r>
            <a:r>
              <a:rPr lang="en-GB" sz="1800" dirty="0"/>
              <a:t> the process again and improve/change practice, if applicable. </a:t>
            </a:r>
          </a:p>
        </p:txBody>
      </p:sp>
    </p:spTree>
    <p:extLst>
      <p:ext uri="{BB962C8B-B14F-4D97-AF65-F5344CB8AC3E}">
        <p14:creationId xmlns:p14="http://schemas.microsoft.com/office/powerpoint/2010/main" val="125742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 xmlns:a14="http://schemas.microsoft.com/office/drawing/2010/main"/>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 xmlns:a14="http://schemas.microsoft.com/office/drawing/2010/main"/>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 xmlns:a14="http://schemas.microsoft.com/office/drawing/2010/main"/>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 xmlns:a14="http://schemas.microsoft.com/office/drawing/2010/main"/>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 xmlns:a14="http://schemas.microsoft.com/office/drawing/2010/main"/>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a:xfrm>
            <a:off x="467145" y="195559"/>
            <a:ext cx="8229600" cy="824024"/>
          </a:xfrm>
        </p:spPr>
        <p:txBody>
          <a:bodyPr/>
          <a:lstStyle/>
          <a:p>
            <a:r>
              <a:rPr lang="en-GB" dirty="0"/>
              <a:t>Personal Outcome Plans</a:t>
            </a:r>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1991" y="268584"/>
            <a:ext cx="691808" cy="8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5" y="274639"/>
            <a:ext cx="686602" cy="7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A63817AD-AD23-828F-FAA7-E2F17A9177AF}"/>
              </a:ext>
            </a:extLst>
          </p:cNvPr>
          <p:cNvSpPr txBox="1"/>
          <p:nvPr/>
        </p:nvSpPr>
        <p:spPr>
          <a:xfrm>
            <a:off x="524118" y="4064139"/>
            <a:ext cx="8055494" cy="923330"/>
          </a:xfrm>
          <a:prstGeom prst="rect">
            <a:avLst/>
          </a:prstGeom>
          <a:noFill/>
        </p:spPr>
        <p:txBody>
          <a:bodyPr wrap="square">
            <a:spAutoFit/>
          </a:bodyPr>
          <a:lstStyle/>
          <a:p>
            <a:pPr lvl="0"/>
            <a:r>
              <a:rPr lang="en-GB" sz="1800" dirty="0"/>
              <a:t>Just like the ‘Class </a:t>
            </a:r>
            <a:r>
              <a:rPr lang="en-GB" dirty="0"/>
              <a:t>Outcome</a:t>
            </a:r>
            <a:r>
              <a:rPr lang="en-GB" sz="1800" dirty="0"/>
              <a:t> Plans’ but individual to a child with additional funding from the Local Authority (more targets). This plans works in line with a pupils ‘Timetable of Support’…</a:t>
            </a:r>
          </a:p>
        </p:txBody>
      </p:sp>
      <p:pic>
        <p:nvPicPr>
          <p:cNvPr id="28" name="Picture 27">
            <a:extLst>
              <a:ext uri="{FF2B5EF4-FFF2-40B4-BE49-F238E27FC236}">
                <a16:creationId xmlns:a16="http://schemas.microsoft.com/office/drawing/2014/main" id="{2B8F68EE-C048-B582-2B23-FDFB00D64E4D}"/>
              </a:ext>
            </a:extLst>
          </p:cNvPr>
          <p:cNvPicPr>
            <a:picLocks noChangeAspect="1"/>
          </p:cNvPicPr>
          <p:nvPr/>
        </p:nvPicPr>
        <p:blipFill rotWithShape="1">
          <a:blip r:embed="rId26"/>
          <a:srcRect b="46132"/>
          <a:stretch/>
        </p:blipFill>
        <p:spPr>
          <a:xfrm>
            <a:off x="456616" y="998693"/>
            <a:ext cx="8406967" cy="2880068"/>
          </a:xfrm>
          <a:prstGeom prst="rect">
            <a:avLst/>
          </a:prstGeom>
        </p:spPr>
      </p:pic>
    </p:spTree>
    <p:extLst>
      <p:ext uri="{BB962C8B-B14F-4D97-AF65-F5344CB8AC3E}">
        <p14:creationId xmlns:p14="http://schemas.microsoft.com/office/powerpoint/2010/main" val="186227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a:xfrm>
            <a:off x="467145" y="195559"/>
            <a:ext cx="8229600" cy="824024"/>
          </a:xfrm>
        </p:spPr>
        <p:txBody>
          <a:bodyPr/>
          <a:lstStyle/>
          <a:p>
            <a:r>
              <a:rPr lang="en-GB" dirty="0"/>
              <a:t>Timetable of Support</a:t>
            </a:r>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1991" y="268584"/>
            <a:ext cx="691808" cy="8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5" y="274639"/>
            <a:ext cx="686602" cy="7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A63817AD-AD23-828F-FAA7-E2F17A9177AF}"/>
              </a:ext>
            </a:extLst>
          </p:cNvPr>
          <p:cNvSpPr txBox="1"/>
          <p:nvPr/>
        </p:nvSpPr>
        <p:spPr>
          <a:xfrm>
            <a:off x="487846" y="4248805"/>
            <a:ext cx="8055494" cy="646331"/>
          </a:xfrm>
          <a:prstGeom prst="rect">
            <a:avLst/>
          </a:prstGeom>
          <a:noFill/>
        </p:spPr>
        <p:txBody>
          <a:bodyPr wrap="square">
            <a:spAutoFit/>
          </a:bodyPr>
          <a:lstStyle/>
          <a:p>
            <a:pPr lvl="0"/>
            <a:r>
              <a:rPr lang="en-GB" sz="1800" dirty="0"/>
              <a:t>The timetable of support reflects the ‘Individual Support Plan’ and how the school uses the additional funding. </a:t>
            </a:r>
          </a:p>
        </p:txBody>
      </p:sp>
      <p:pic>
        <p:nvPicPr>
          <p:cNvPr id="30" name="Picture 29">
            <a:extLst>
              <a:ext uri="{FF2B5EF4-FFF2-40B4-BE49-F238E27FC236}">
                <a16:creationId xmlns:a16="http://schemas.microsoft.com/office/drawing/2014/main" id="{54D1E178-404D-CC19-6558-D0B82D1F0543}"/>
              </a:ext>
            </a:extLst>
          </p:cNvPr>
          <p:cNvPicPr>
            <a:picLocks noChangeAspect="1"/>
          </p:cNvPicPr>
          <p:nvPr/>
        </p:nvPicPr>
        <p:blipFill>
          <a:blip r:embed="rId26"/>
          <a:stretch>
            <a:fillRect/>
          </a:stretch>
        </p:blipFill>
        <p:spPr>
          <a:xfrm>
            <a:off x="370201" y="1015418"/>
            <a:ext cx="8466803" cy="2947798"/>
          </a:xfrm>
          <a:prstGeom prst="rect">
            <a:avLst/>
          </a:prstGeom>
        </p:spPr>
      </p:pic>
    </p:spTree>
    <p:extLst>
      <p:ext uri="{BB962C8B-B14F-4D97-AF65-F5344CB8AC3E}">
        <p14:creationId xmlns:p14="http://schemas.microsoft.com/office/powerpoint/2010/main" val="252239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 xmlns:a14="http://schemas.microsoft.com/office/drawing/2010/main"/>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 xmlns:a14="http://schemas.microsoft.com/office/drawing/2010/main"/>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 xmlns:a14="http://schemas.microsoft.com/office/drawing/2010/main"/>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 xmlns:a14="http://schemas.microsoft.com/office/drawing/2010/main"/>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 xmlns:a14="http://schemas.microsoft.com/office/drawing/2010/main"/>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a:bodyPr>
          <a:lstStyle/>
          <a:p>
            <a:r>
              <a:rPr lang="en-GB" sz="4200" dirty="0"/>
              <a:t>SEND Systems Summary</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Diagram 26">
            <a:extLst>
              <a:ext uri="{FF2B5EF4-FFF2-40B4-BE49-F238E27FC236}">
                <a16:creationId xmlns:a16="http://schemas.microsoft.com/office/drawing/2014/main" id="{96306912-C858-8217-6D49-DAEC353EF215}"/>
              </a:ext>
            </a:extLst>
          </p:cNvPr>
          <p:cNvGraphicFramePr/>
          <p:nvPr>
            <p:extLst>
              <p:ext uri="{D42A27DB-BD31-4B8C-83A1-F6EECF244321}">
                <p14:modId xmlns:p14="http://schemas.microsoft.com/office/powerpoint/2010/main" val="3748217593"/>
              </p:ext>
            </p:extLst>
          </p:nvPr>
        </p:nvGraphicFramePr>
        <p:xfrm>
          <a:off x="447255" y="1396999"/>
          <a:ext cx="8316598" cy="3991879"/>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Tree>
    <p:extLst>
      <p:ext uri="{BB962C8B-B14F-4D97-AF65-F5344CB8AC3E}">
        <p14:creationId xmlns:p14="http://schemas.microsoft.com/office/powerpoint/2010/main" val="224680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a:bodyPr>
          <a:lstStyle/>
          <a:p>
            <a:r>
              <a:rPr lang="en-GB" sz="4200" dirty="0"/>
              <a:t>Provisions and Interventions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285750" y="1460411"/>
            <a:ext cx="8601076" cy="3416320"/>
          </a:xfrm>
          <a:prstGeom prst="rect">
            <a:avLst/>
          </a:prstGeom>
        </p:spPr>
        <p:txBody>
          <a:bodyPr wrap="square">
            <a:spAutoFit/>
          </a:bodyPr>
          <a:lstStyle/>
          <a:p>
            <a:r>
              <a:rPr lang="en-GB" dirty="0"/>
              <a:t>Provision across the school varies from…</a:t>
            </a:r>
          </a:p>
          <a:p>
            <a:pPr marL="285750" indent="-285750">
              <a:buFont typeface="Arial" panose="020B0604020202020204" pitchFamily="34" charset="0"/>
              <a:buChar char="•"/>
            </a:pPr>
            <a:r>
              <a:rPr lang="en-GB" dirty="0"/>
              <a:t>One to one support</a:t>
            </a:r>
          </a:p>
          <a:p>
            <a:pPr marL="285750" indent="-285750">
              <a:buFont typeface="Arial" panose="020B0604020202020204" pitchFamily="34" charset="0"/>
              <a:buChar char="•"/>
            </a:pPr>
            <a:r>
              <a:rPr lang="en-GB" dirty="0"/>
              <a:t>Small group support</a:t>
            </a:r>
          </a:p>
          <a:p>
            <a:pPr marL="285750" indent="-285750">
              <a:buFont typeface="Arial" panose="020B0604020202020204" pitchFamily="34" charset="0"/>
              <a:buChar char="•"/>
            </a:pPr>
            <a:r>
              <a:rPr lang="en-GB" dirty="0"/>
              <a:t>Intervention Group Support </a:t>
            </a:r>
          </a:p>
          <a:p>
            <a:pPr marL="285750" indent="-285750">
              <a:buFont typeface="Arial" panose="020B0604020202020204" pitchFamily="34" charset="0"/>
              <a:buChar char="•"/>
            </a:pPr>
            <a:r>
              <a:rPr lang="en-GB" dirty="0"/>
              <a:t>Pre-teaching (intervention before whole class teaching) Proactive. </a:t>
            </a:r>
          </a:p>
          <a:p>
            <a:pPr marL="285750" indent="-285750">
              <a:buFont typeface="Arial" panose="020B0604020202020204" pitchFamily="34" charset="0"/>
              <a:buChar char="•"/>
            </a:pPr>
            <a:r>
              <a:rPr lang="en-GB" dirty="0"/>
              <a:t>Overlearning (teaching concepts over and over again)</a:t>
            </a:r>
          </a:p>
          <a:p>
            <a:pPr marL="285750" indent="-285750">
              <a:buFont typeface="Arial" panose="020B0604020202020204" pitchFamily="34" charset="0"/>
              <a:buChar char="•"/>
            </a:pPr>
            <a:r>
              <a:rPr lang="en-GB" dirty="0"/>
              <a:t>Post-teaching (intervention after whole class teaching) Reactive. </a:t>
            </a:r>
          </a:p>
          <a:p>
            <a:pPr marL="285750" indent="-285750">
              <a:buFont typeface="Arial" panose="020B0604020202020204" pitchFamily="34" charset="0"/>
              <a:buChar char="•"/>
            </a:pPr>
            <a:r>
              <a:rPr lang="en-GB" dirty="0"/>
              <a:t>Immediate teaching/intervention (on the spot). </a:t>
            </a:r>
          </a:p>
          <a:p>
            <a:pPr marL="285750" indent="-285750">
              <a:buFont typeface="Arial" panose="020B0604020202020204" pitchFamily="34" charset="0"/>
              <a:buChar char="•"/>
            </a:pPr>
            <a:r>
              <a:rPr lang="en-GB" dirty="0"/>
              <a:t>Precision Teaching (personalised teaching programmes).</a:t>
            </a:r>
          </a:p>
          <a:p>
            <a:pPr marL="285750" indent="-285750">
              <a:buFont typeface="Arial" panose="020B0604020202020204" pitchFamily="34" charset="0"/>
              <a:buChar char="•"/>
            </a:pPr>
            <a:r>
              <a:rPr lang="en-GB" dirty="0"/>
              <a:t>ELSA Support (Emotional Literacy Support)</a:t>
            </a:r>
          </a:p>
          <a:p>
            <a:pPr marL="285750" indent="-285750">
              <a:buFont typeface="Arial" panose="020B0604020202020204" pitchFamily="34" charset="0"/>
              <a:buChar char="•"/>
            </a:pPr>
            <a:r>
              <a:rPr lang="en-GB" dirty="0"/>
              <a:t>Lego Therapy (Social and communication based Intervention)</a:t>
            </a:r>
          </a:p>
          <a:p>
            <a:pPr marL="285750" indent="-285750">
              <a:buFont typeface="Arial" panose="020B0604020202020204" pitchFamily="34" charset="0"/>
              <a:buChar char="•"/>
            </a:pPr>
            <a:r>
              <a:rPr lang="en-GB" dirty="0"/>
              <a:t>Speech and Language Therapy. </a:t>
            </a:r>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40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a:bodyPr>
          <a:lstStyle/>
          <a:p>
            <a:r>
              <a:rPr lang="en-GB" sz="3600" dirty="0"/>
              <a:t>Education, Health and Care Plans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297165" y="1681503"/>
            <a:ext cx="8406159" cy="32191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t>An EHCP is a legal plan which grants the pupil and family additional funding to help support their learning in school.  Usually, the funding is given to schools to use and implement in the best way to support the individual. </a:t>
            </a:r>
          </a:p>
          <a:p>
            <a:r>
              <a:rPr lang="en-GB" sz="2000" dirty="0"/>
              <a:t>In order to obtain an EHCP, a school must demonstrate support for a pupil at or around £6,000 (15 hours). </a:t>
            </a:r>
          </a:p>
          <a:p>
            <a:r>
              <a:rPr lang="en-GB" sz="2000" dirty="0"/>
              <a:t>You can find more information about EHCPs from the school </a:t>
            </a:r>
            <a:r>
              <a:rPr lang="en-GB" sz="2000" dirty="0" err="1"/>
              <a:t>SENDCo</a:t>
            </a:r>
            <a:r>
              <a:rPr lang="en-GB" sz="2000" dirty="0"/>
              <a:t> or the Local Authority website….</a:t>
            </a:r>
            <a:r>
              <a:rPr lang="en-US" sz="2000" u="sng" dirty="0">
                <a:hlinkClick r:id="rId26"/>
              </a:rPr>
              <a:t> www.leics.gov.uk/local_offer</a:t>
            </a:r>
            <a:r>
              <a:rPr lang="en-US" sz="2000" dirty="0"/>
              <a:t> </a:t>
            </a:r>
            <a:endParaRPr lang="en-GB" sz="2000" dirty="0"/>
          </a:p>
          <a:p>
            <a:r>
              <a:rPr lang="en-GB" sz="2000" dirty="0"/>
              <a:t>The </a:t>
            </a:r>
            <a:r>
              <a:rPr lang="en-GB" sz="2000" dirty="0" err="1"/>
              <a:t>SENDCo</a:t>
            </a:r>
            <a:r>
              <a:rPr lang="en-GB" sz="2000" dirty="0"/>
              <a:t> is experienced in identifying pupils who may require an EHCP.</a:t>
            </a:r>
          </a:p>
        </p:txBody>
      </p:sp>
    </p:spTree>
    <p:extLst>
      <p:ext uri="{BB962C8B-B14F-4D97-AF65-F5344CB8AC3E}">
        <p14:creationId xmlns:p14="http://schemas.microsoft.com/office/powerpoint/2010/main" val="191792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fontScale="90000"/>
          </a:bodyPr>
          <a:lstStyle/>
          <a:p>
            <a:r>
              <a:rPr lang="en-GB" dirty="0"/>
              <a:t>Emotional Literacy Support </a:t>
            </a:r>
            <a:br>
              <a:rPr lang="en-GB" dirty="0"/>
            </a:br>
            <a:r>
              <a:rPr lang="en-GB" dirty="0"/>
              <a:t>Assistant (ELSA)</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a:spLocks noChangeArrowheads="1"/>
          </p:cNvSpPr>
          <p:nvPr/>
        </p:nvSpPr>
        <p:spPr bwMode="auto">
          <a:xfrm>
            <a:off x="187504" y="1822607"/>
            <a:ext cx="870357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At Holy Cross we recognise that there will always be children facing </a:t>
            </a:r>
          </a:p>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life challenges that detract from their ability to engage with learning. </a:t>
            </a:r>
          </a:p>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As a result, some children will require greater support to increase </a:t>
            </a:r>
          </a:p>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their emotional literacy than others. We are pleased to offer the </a:t>
            </a:r>
          </a:p>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ELSA Program at Holy Cross, an initiative developed and supported</a:t>
            </a:r>
          </a:p>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 by Educational Psychologists.</a:t>
            </a:r>
            <a:endParaRPr lang="en-GB" altLang="en-US" sz="1050" dirty="0"/>
          </a:p>
          <a:p>
            <a:pPr lvl="0" defTabSz="914400" eaLnBrk="0" fontAlgn="base" hangingPunct="0">
              <a:spcBef>
                <a:spcPct val="0"/>
              </a:spcBef>
              <a:spcAft>
                <a:spcPct val="0"/>
              </a:spcAft>
            </a:pPr>
            <a:endParaRPr lang="en-GB" altLang="en-US" sz="2400" dirty="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The ELSA at Holy Cross is Mrs N Ward</a:t>
            </a:r>
            <a:endParaRPr lang="en-GB" altLang="en-US" sz="1050" dirty="0"/>
          </a:p>
        </p:txBody>
      </p:sp>
    </p:spTree>
    <p:extLst>
      <p:ext uri="{BB962C8B-B14F-4D97-AF65-F5344CB8AC3E}">
        <p14:creationId xmlns:p14="http://schemas.microsoft.com/office/powerpoint/2010/main" val="229451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a:bodyPr>
          <a:lstStyle/>
          <a:p>
            <a:r>
              <a:rPr lang="en-GB" dirty="0"/>
              <a:t>SEND &amp; the Curriculum</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447254" y="1506937"/>
            <a:ext cx="8326545" cy="379562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We recognise that children identified with SEND have strengths in a variety of subjects. </a:t>
            </a:r>
          </a:p>
          <a:p>
            <a:r>
              <a:rPr lang="en-GB" dirty="0"/>
              <a:t>It is our intent to ensure that barriers to learning are removed to ensure our SEND children succeed in the wider curriculum.</a:t>
            </a:r>
          </a:p>
          <a:p>
            <a:r>
              <a:rPr lang="en-GB" dirty="0"/>
              <a:t>Our curriculum is creative, imaginative and meets the needs of all pupils. Giving them transferable knowledge and skills for the next stage in their education. </a:t>
            </a:r>
          </a:p>
        </p:txBody>
      </p:sp>
    </p:spTree>
    <p:extLst>
      <p:ext uri="{BB962C8B-B14F-4D97-AF65-F5344CB8AC3E}">
        <p14:creationId xmlns:p14="http://schemas.microsoft.com/office/powerpoint/2010/main" val="4659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p:txBody>
          <a:bodyPr/>
          <a:lstStyle/>
          <a:p>
            <a:r>
              <a:rPr lang="en-GB" dirty="0"/>
              <a:t>About us…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03198" y="1460411"/>
            <a:ext cx="8473760" cy="3785652"/>
          </a:xfrm>
          <a:prstGeom prst="rect">
            <a:avLst/>
          </a:prstGeom>
        </p:spPr>
        <p:txBody>
          <a:bodyPr wrap="square">
            <a:spAutoFit/>
          </a:bodyPr>
          <a:lstStyle/>
          <a:p>
            <a:r>
              <a:rPr lang="en-GB" sz="2000" dirty="0"/>
              <a:t>Mrs C Murphy – Executive Head Teacher  </a:t>
            </a:r>
          </a:p>
          <a:p>
            <a:r>
              <a:rPr lang="en-GB" sz="2000" dirty="0"/>
              <a:t>Miss M Breeze – Head of School / DSL </a:t>
            </a:r>
          </a:p>
          <a:p>
            <a:r>
              <a:rPr lang="en-GB" sz="2000" dirty="0"/>
              <a:t>Mrs S Massey – SENCO (MAT Leave)</a:t>
            </a:r>
          </a:p>
          <a:p>
            <a:r>
              <a:rPr lang="en-GB" sz="2000" dirty="0"/>
              <a:t>Mr P Saxton –Interim SENCO  </a:t>
            </a:r>
            <a:r>
              <a:rPr lang="en-GB" sz="2000" dirty="0">
                <a:hlinkClick r:id="rId26"/>
              </a:rPr>
              <a:t>psaxton@aquinas-cmat.org</a:t>
            </a:r>
            <a:endParaRPr lang="en-GB" sz="2000" dirty="0"/>
          </a:p>
          <a:p>
            <a:r>
              <a:rPr lang="en-GB" sz="2000" dirty="0"/>
              <a:t>Mrs N Ward – ELSA</a:t>
            </a:r>
          </a:p>
          <a:p>
            <a:r>
              <a:rPr lang="en-GB" sz="2000" dirty="0"/>
              <a:t>School Office -  </a:t>
            </a:r>
            <a:r>
              <a:rPr lang="en-GB" sz="2000" dirty="0">
                <a:hlinkClick r:id="rId27"/>
              </a:rPr>
              <a:t>school.office@whx.leics.sch.uk</a:t>
            </a:r>
            <a:endParaRPr lang="en-GB" sz="2000" dirty="0"/>
          </a:p>
          <a:p>
            <a:r>
              <a:rPr lang="en-GB" sz="2000" dirty="0"/>
              <a:t>___________ – SEND Governor </a:t>
            </a:r>
          </a:p>
          <a:p>
            <a:endParaRPr lang="en-GB" sz="2000" dirty="0"/>
          </a:p>
          <a:p>
            <a:r>
              <a:rPr lang="en-GB" sz="2000" dirty="0"/>
              <a:t>Website - </a:t>
            </a:r>
            <a:r>
              <a:rPr lang="en-US" sz="2000" u="sng" dirty="0">
                <a:hlinkClick r:id="rId28"/>
              </a:rPr>
              <a:t>http://www.holycrosswhitwick.co.uk/</a:t>
            </a:r>
            <a:endParaRPr lang="en-US" sz="2000" u="sng" dirty="0"/>
          </a:p>
          <a:p>
            <a:r>
              <a:rPr lang="en-US" sz="2000" dirty="0"/>
              <a:t>Twitter - @holycwhitwick </a:t>
            </a:r>
          </a:p>
          <a:p>
            <a:r>
              <a:rPr lang="en-US" sz="2000" dirty="0"/>
              <a:t>Age range 3 to 11</a:t>
            </a:r>
          </a:p>
          <a:p>
            <a:r>
              <a:rPr lang="en-US" sz="2000" dirty="0"/>
              <a:t>Inspection: Ofsted (2023) – Good		</a:t>
            </a:r>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Tree>
    <p:extLst>
      <p:ext uri="{BB962C8B-B14F-4D97-AF65-F5344CB8AC3E}">
        <p14:creationId xmlns:p14="http://schemas.microsoft.com/office/powerpoint/2010/main" val="223502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Training and Expertise</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271463" y="1494409"/>
            <a:ext cx="8701087" cy="35935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The SENCo has the National SENCO Award and is a Specialist Leader of Education (SEND)</a:t>
            </a:r>
          </a:p>
          <a:p>
            <a:r>
              <a:rPr lang="en-US" sz="1900" dirty="0"/>
              <a:t>We aim to keep all school staff up to date with relevant training and developments in relation to the needs of pupils with SEN. </a:t>
            </a:r>
          </a:p>
          <a:p>
            <a:r>
              <a:rPr lang="en-US" sz="1900" dirty="0"/>
              <a:t>The SENCO attends relevant SEN courses, Family of Schools SEN meetings </a:t>
            </a:r>
            <a:r>
              <a:rPr lang="en-US" sz="1900"/>
              <a:t>and signposts </a:t>
            </a:r>
            <a:r>
              <a:rPr lang="en-US" sz="1900" dirty="0"/>
              <a:t>relevant SEN focused external training opportunities for all staff. </a:t>
            </a:r>
            <a:endParaRPr lang="en-GB" sz="1900" dirty="0"/>
          </a:p>
          <a:p>
            <a:r>
              <a:rPr lang="en-GB" sz="1900" dirty="0"/>
              <a:t>Staff members responsible for the support of our SEN pupils have experiences and qualifications working within special schools and supporting pupils with MLD, Downs syndromes, Attachment Theory, Palliative care, PMLD, positive handling, dyslexia, </a:t>
            </a:r>
            <a:r>
              <a:rPr lang="en-GB" sz="1900" dirty="0" err="1"/>
              <a:t>numicon</a:t>
            </a:r>
            <a:r>
              <a:rPr lang="en-GB" sz="1900" dirty="0"/>
              <a:t>, dyspraxia, Lego Therapy, ELSA, ASD, degree in Early childhood studies and foundation degree in early years and young people services. </a:t>
            </a:r>
          </a:p>
        </p:txBody>
      </p:sp>
    </p:spTree>
    <p:extLst>
      <p:ext uri="{BB962C8B-B14F-4D97-AF65-F5344CB8AC3E}">
        <p14:creationId xmlns:p14="http://schemas.microsoft.com/office/powerpoint/2010/main" val="403145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Resources and Equipment</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98484" y="1685479"/>
            <a:ext cx="8575315" cy="30116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t>Sensory cushions and resources. </a:t>
            </a:r>
          </a:p>
          <a:p>
            <a:r>
              <a:rPr lang="en-GB" sz="2200" dirty="0"/>
              <a:t>Dyslexia friendly reading books.</a:t>
            </a:r>
          </a:p>
          <a:p>
            <a:r>
              <a:rPr lang="en-GB" sz="2200" dirty="0"/>
              <a:t>Coloured Overlays</a:t>
            </a:r>
          </a:p>
          <a:p>
            <a:r>
              <a:rPr lang="en-GB" sz="2200" dirty="0"/>
              <a:t>Pencil grips and specially designed pencils and pens.</a:t>
            </a:r>
          </a:p>
          <a:p>
            <a:r>
              <a:rPr lang="en-GB" sz="2200" dirty="0"/>
              <a:t>Sand timers. </a:t>
            </a:r>
          </a:p>
          <a:p>
            <a:r>
              <a:rPr lang="en-GB" sz="2200" dirty="0"/>
              <a:t>Fine/Gross motor skills activities (Balance see-saw, threading, etc).</a:t>
            </a:r>
          </a:p>
          <a:p>
            <a:r>
              <a:rPr lang="en-GB" sz="2200" dirty="0"/>
              <a:t>Widgets (visuals to support communication)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75065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Transition</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98484" y="1451687"/>
            <a:ext cx="8575315" cy="41670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One of the benefits of being a close, family orientated school is that children know the majority of staff.  Despite this, we still endeavour to ensure class teachers meet to discuss SEND pupils and that children have an opportunity to be taught by their new class teacher. </a:t>
            </a:r>
          </a:p>
          <a:p>
            <a:r>
              <a:rPr lang="en-GB" sz="1800" dirty="0"/>
              <a:t>Also, it is the little things that help children with SEND settle into a new class. E.g. where there new peg will be and where they will sit can all be agreed before the child steps foot into their new class. </a:t>
            </a:r>
          </a:p>
          <a:p>
            <a:r>
              <a:rPr lang="en-GB" sz="1800" dirty="0"/>
              <a:t>The </a:t>
            </a:r>
            <a:r>
              <a:rPr lang="en-GB" sz="1800" dirty="0" err="1"/>
              <a:t>SENDCo</a:t>
            </a:r>
            <a:r>
              <a:rPr lang="en-GB" sz="1800" dirty="0"/>
              <a:t> will endeavour to meet with your child’s secondary school </a:t>
            </a:r>
            <a:r>
              <a:rPr lang="en-GB" sz="1800" dirty="0" err="1"/>
              <a:t>SENDCo</a:t>
            </a:r>
            <a:r>
              <a:rPr lang="en-GB" sz="1800" dirty="0"/>
              <a:t> to ensure they fully understand your child’s needs.</a:t>
            </a:r>
          </a:p>
          <a:p>
            <a:r>
              <a:rPr lang="en-GB" sz="1800" dirty="0"/>
              <a:t>Additional transitioning is arranged as well as normal transition days for Secondary.</a:t>
            </a:r>
          </a:p>
          <a:p>
            <a:r>
              <a:rPr lang="en-GB" sz="1800" dirty="0"/>
              <a:t>If your child is due to transfer to a specialist provision, we will often facilitate transitioning by inviting your chosen secondary school to your child’s October Annual Review (EHCP only).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2324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Concerns / Complaints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83319" y="1694369"/>
            <a:ext cx="8575315" cy="31717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a:t>First, speak with your class teacher.</a:t>
            </a:r>
          </a:p>
          <a:p>
            <a:r>
              <a:rPr lang="en-GB" sz="2800" dirty="0"/>
              <a:t>Second, speak to the </a:t>
            </a:r>
            <a:r>
              <a:rPr lang="en-GB" sz="2800" dirty="0" err="1"/>
              <a:t>SENDCo</a:t>
            </a:r>
            <a:endParaRPr lang="en-GB" sz="2800" dirty="0"/>
          </a:p>
          <a:p>
            <a:r>
              <a:rPr lang="en-GB" sz="2800" dirty="0"/>
              <a:t>Thirdly, speak to a member of the SLT (Head of School/Head Teacher)</a:t>
            </a:r>
          </a:p>
          <a:p>
            <a:endParaRPr lang="en-GB" sz="2800" dirty="0"/>
          </a:p>
          <a:p>
            <a:pPr marL="0" indent="0" algn="ctr">
              <a:buNone/>
            </a:pPr>
            <a:r>
              <a:rPr lang="en-GB" sz="2400" i="1" dirty="0"/>
              <a:t>If this does not resolve your concern, see our complaints policy.</a:t>
            </a:r>
            <a:endParaRPr lang="en-GB" sz="2800" i="1" dirty="0"/>
          </a:p>
          <a:p>
            <a:endParaRPr lang="en-GB" dirty="0"/>
          </a:p>
        </p:txBody>
      </p:sp>
    </p:spTree>
    <p:extLst>
      <p:ext uri="{BB962C8B-B14F-4D97-AF65-F5344CB8AC3E}">
        <p14:creationId xmlns:p14="http://schemas.microsoft.com/office/powerpoint/2010/main" val="2666687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Governing Body</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98484" y="1351326"/>
            <a:ext cx="8575315" cy="41670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endParaRPr lang="en-GB" dirty="0"/>
          </a:p>
          <a:p>
            <a:endParaRPr lang="en-GB" dirty="0"/>
          </a:p>
          <a:p>
            <a:endParaRPr lang="en-GB" dirty="0"/>
          </a:p>
        </p:txBody>
      </p:sp>
      <p:sp>
        <p:nvSpPr>
          <p:cNvPr id="33" name="Rectangle 32">
            <a:extLst>
              <a:ext uri="{FF2B5EF4-FFF2-40B4-BE49-F238E27FC236}">
                <a16:creationId xmlns:a16="http://schemas.microsoft.com/office/drawing/2014/main" id="{3E00D387-82D8-42C8-85BF-20A23EE4F378}"/>
              </a:ext>
            </a:extLst>
          </p:cNvPr>
          <p:cNvSpPr/>
          <p:nvPr/>
        </p:nvSpPr>
        <p:spPr>
          <a:xfrm>
            <a:off x="260985" y="1637941"/>
            <a:ext cx="8512814" cy="2870145"/>
          </a:xfrm>
          <a:prstGeom prst="rect">
            <a:avLst/>
          </a:prstGeom>
        </p:spPr>
        <p:txBody>
          <a:bodyPr wrap="square">
            <a:spAutoFit/>
          </a:bodyPr>
          <a:lstStyle/>
          <a:p>
            <a:pPr lvl="0">
              <a:lnSpc>
                <a:spcPct val="115000"/>
              </a:lnSpc>
              <a:spcAft>
                <a:spcPts val="1000"/>
              </a:spcAft>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SEND Governor</a:t>
            </a:r>
            <a:r>
              <a:rPr lang="en-US" dirty="0">
                <a:latin typeface="Arial" panose="020B0604020202020204" pitchFamily="34" charset="0"/>
                <a:cs typeface="Arial" panose="020B0604020202020204" pitchFamily="34" charset="0"/>
              </a:rPr>
              <a:t> is the Governing Body's champion for Learners with </a:t>
            </a:r>
            <a:r>
              <a:rPr lang="en-US" b="1" dirty="0">
                <a:latin typeface="Arial" panose="020B0604020202020204" pitchFamily="34" charset="0"/>
                <a:cs typeface="Arial" panose="020B0604020202020204" pitchFamily="34" charset="0"/>
              </a:rPr>
              <a:t>SEND</a:t>
            </a:r>
            <a:r>
              <a:rPr lang="en-US" dirty="0">
                <a:latin typeface="Arial" panose="020B0604020202020204" pitchFamily="34" charset="0"/>
                <a:cs typeface="Arial" panose="020B0604020202020204" pitchFamily="34" charset="0"/>
              </a:rPr>
              <a:t> and those with inclusion needs. He or she will support and challenge the school to ensure that no Learner is treated less favorably, denied opportunity or left behind because they have additional needs.  The SEND governor for Holy Cross is _______________</a:t>
            </a:r>
          </a:p>
          <a:p>
            <a:pPr lvl="0">
              <a:lnSpc>
                <a:spcPct val="115000"/>
              </a:lnSpc>
              <a:spcAft>
                <a:spcPts val="1000"/>
              </a:spcAft>
            </a:pPr>
            <a:endParaRPr lang="en-US" dirty="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1000"/>
              </a:spcAft>
            </a:pPr>
            <a:r>
              <a:rPr lang="en-US" dirty="0">
                <a:latin typeface="Arial" panose="020B0604020202020204" pitchFamily="34" charset="0"/>
                <a:ea typeface="Calibri" panose="020F0502020204030204" pitchFamily="34" charset="0"/>
                <a:cs typeface="Arial" panose="020B0604020202020204" pitchFamily="34" charset="0"/>
              </a:rPr>
              <a:t>The SEND governor and </a:t>
            </a:r>
            <a:r>
              <a:rPr lang="en-US" dirty="0" err="1">
                <a:latin typeface="Arial" panose="020B0604020202020204" pitchFamily="34" charset="0"/>
                <a:ea typeface="Calibri" panose="020F0502020204030204" pitchFamily="34" charset="0"/>
                <a:cs typeface="Arial" panose="020B0604020202020204" pitchFamily="34" charset="0"/>
              </a:rPr>
              <a:t>SENDCo</a:t>
            </a:r>
            <a:r>
              <a:rPr lang="en-US" dirty="0">
                <a:latin typeface="Arial" panose="020B0604020202020204" pitchFamily="34" charset="0"/>
                <a:ea typeface="Calibri" panose="020F0502020204030204" pitchFamily="34" charset="0"/>
                <a:cs typeface="Arial" panose="020B0604020202020204" pitchFamily="34" charset="0"/>
              </a:rPr>
              <a:t> work closely together and meet approximately once every term. </a:t>
            </a:r>
          </a:p>
        </p:txBody>
      </p:sp>
    </p:spTree>
    <p:extLst>
      <p:ext uri="{BB962C8B-B14F-4D97-AF65-F5344CB8AC3E}">
        <p14:creationId xmlns:p14="http://schemas.microsoft.com/office/powerpoint/2010/main" val="419808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Support Services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98484" y="1554121"/>
            <a:ext cx="8575315" cy="41670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Specialist Teaching Services Telephone: 0116 305940</a:t>
            </a:r>
            <a:endParaRPr lang="en-GB" sz="2000" dirty="0"/>
          </a:p>
          <a:p>
            <a:r>
              <a:rPr lang="en-US" sz="2000" dirty="0"/>
              <a:t>Autism Support Service Telephone: 0116 305940</a:t>
            </a:r>
            <a:endParaRPr lang="en-GB" sz="2000" dirty="0"/>
          </a:p>
          <a:p>
            <a:r>
              <a:rPr lang="en-US" sz="2000" dirty="0"/>
              <a:t>Hearing Support Service Telephone: 0116 305940</a:t>
            </a:r>
            <a:endParaRPr lang="en-GB" sz="2000" dirty="0"/>
          </a:p>
          <a:p>
            <a:r>
              <a:rPr lang="en-US" sz="2000" dirty="0"/>
              <a:t>Learning Support Service Telephone: 0116 305940</a:t>
            </a:r>
            <a:endParaRPr lang="en-GB" sz="2000" dirty="0"/>
          </a:p>
          <a:p>
            <a:r>
              <a:rPr lang="en-US" sz="2000" dirty="0"/>
              <a:t>Vision Support Service Telephone: 0116 305940</a:t>
            </a:r>
            <a:endParaRPr lang="en-GB" sz="2000" dirty="0"/>
          </a:p>
          <a:p>
            <a:r>
              <a:rPr lang="en-US" sz="2000" dirty="0"/>
              <a:t>Psychology Service Telephone: 0116 305510</a:t>
            </a:r>
            <a:endParaRPr lang="en-GB" sz="2000" dirty="0"/>
          </a:p>
          <a:p>
            <a:r>
              <a:rPr lang="en-US" sz="2000" dirty="0"/>
              <a:t>The Parent Partnership Service Telephone: 0116 305614</a:t>
            </a:r>
          </a:p>
          <a:p>
            <a:r>
              <a:rPr lang="en-US" sz="2000" dirty="0"/>
              <a:t>SENA -  0116 305660</a:t>
            </a:r>
          </a:p>
          <a:p>
            <a:r>
              <a:rPr lang="en-US" sz="2000" dirty="0"/>
              <a:t>SEDIASS - </a:t>
            </a:r>
            <a:r>
              <a:rPr lang="en-GB" sz="2000" dirty="0"/>
              <a:t>0116 305 5614</a:t>
            </a:r>
          </a:p>
          <a:p>
            <a:r>
              <a:rPr lang="en-US" sz="2000" dirty="0"/>
              <a:t>Website details of LA local offer: </a:t>
            </a:r>
            <a:r>
              <a:rPr lang="en-US" sz="2000" u="sng" dirty="0">
                <a:hlinkClick r:id="rId26"/>
              </a:rPr>
              <a:t>www.leics.gov.uk/local_offer</a:t>
            </a:r>
            <a:endParaRPr lang="en-GB" sz="20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51166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normAutofit/>
          </a:bodyPr>
          <a:lstStyle/>
          <a:p>
            <a:r>
              <a:rPr lang="en-GB" dirty="0"/>
              <a:t>Relevant Documentation</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98484" y="1645788"/>
            <a:ext cx="8575315" cy="38725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dirty="0"/>
              <a:t>You may also be interested in…</a:t>
            </a:r>
          </a:p>
          <a:p>
            <a:pPr marL="0" indent="0">
              <a:buNone/>
            </a:pPr>
            <a:endParaRPr lang="en-GB" sz="2200" dirty="0"/>
          </a:p>
          <a:p>
            <a:r>
              <a:rPr lang="en-GB" sz="2200" dirty="0"/>
              <a:t>School SEND Policy</a:t>
            </a:r>
          </a:p>
          <a:p>
            <a:r>
              <a:rPr lang="en-GB" sz="2200" dirty="0"/>
              <a:t>Safeguarding policy</a:t>
            </a:r>
          </a:p>
          <a:p>
            <a:r>
              <a:rPr lang="en-GB" sz="2200" dirty="0"/>
              <a:t>Behaviour policy </a:t>
            </a:r>
          </a:p>
          <a:p>
            <a:r>
              <a:rPr lang="en-GB" sz="2200" dirty="0"/>
              <a:t>Accessibility Policy </a:t>
            </a:r>
          </a:p>
          <a:p>
            <a:r>
              <a:rPr lang="en-GB" sz="2200" dirty="0"/>
              <a:t>If any of the above are not accessible via our website then please do not hesitate to request a paper copy.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81265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 xmlns:a14="http://schemas.microsoft.com/office/drawing/2010/main"/>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 xmlns:a14="http://schemas.microsoft.com/office/drawing/2010/main"/>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 xmlns:a14="http://schemas.microsoft.com/office/drawing/2010/main"/>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 xmlns:a14="http://schemas.microsoft.com/office/drawing/2010/main"/>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 xmlns:a14="http://schemas.microsoft.com/office/drawing/2010/main"/>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p:txBody>
          <a:bodyPr>
            <a:normAutofit fontScale="90000"/>
          </a:bodyPr>
          <a:lstStyle/>
          <a:p>
            <a:r>
              <a:rPr lang="en-GB" sz="4000" dirty="0"/>
              <a:t>What is in a SEND </a:t>
            </a:r>
            <a:br>
              <a:rPr lang="en-GB" sz="4000" dirty="0"/>
            </a:br>
            <a:r>
              <a:rPr lang="en-GB" sz="4000" dirty="0"/>
              <a:t>Information Report?</a:t>
            </a:r>
          </a:p>
        </p:txBody>
      </p:sp>
      <p:sp>
        <p:nvSpPr>
          <p:cNvPr id="26" name="TextBox 25">
            <a:extLst>
              <a:ext uri="{FF2B5EF4-FFF2-40B4-BE49-F238E27FC236}">
                <a16:creationId xmlns:a16="http://schemas.microsoft.com/office/drawing/2014/main" id="{08C4D3AB-9C1E-4CF6-8FF2-8EE1D9B3FDF2}"/>
              </a:ext>
            </a:extLst>
          </p:cNvPr>
          <p:cNvSpPr txBox="1"/>
          <p:nvPr/>
        </p:nvSpPr>
        <p:spPr>
          <a:xfrm>
            <a:off x="184825" y="1326749"/>
            <a:ext cx="8872525" cy="3754874"/>
          </a:xfrm>
          <a:prstGeom prst="rect">
            <a:avLst/>
          </a:prstGeom>
          <a:noFill/>
        </p:spPr>
        <p:txBody>
          <a:bodyPr wrap="square" rtlCol="0">
            <a:spAutoFit/>
          </a:bodyPr>
          <a:lstStyle/>
          <a:p>
            <a:r>
              <a:rPr lang="en-US" sz="1400" dirty="0"/>
              <a:t>• the kinds of SEN that are provided for </a:t>
            </a:r>
          </a:p>
          <a:p>
            <a:r>
              <a:rPr lang="en-US" sz="1400" dirty="0"/>
              <a:t>• policies for identifying children and young people with SEN and assessing their needs</a:t>
            </a:r>
          </a:p>
          <a:p>
            <a:r>
              <a:rPr lang="en-US" sz="1400" dirty="0"/>
              <a:t>• arrangements for consulting parents of children with SEN and involving them in their child’s education </a:t>
            </a:r>
          </a:p>
          <a:p>
            <a:r>
              <a:rPr lang="en-US" sz="1400" dirty="0"/>
              <a:t>• arrangements for consulting young people with SEN and involving them in their education </a:t>
            </a:r>
          </a:p>
          <a:p>
            <a:r>
              <a:rPr lang="en-US" sz="1400" dirty="0"/>
              <a:t>• arrangements for assessing and reviewing children and young people’s progress towards outcomes. </a:t>
            </a:r>
          </a:p>
          <a:p>
            <a:r>
              <a:rPr lang="en-US" sz="1400" dirty="0"/>
              <a:t>• arrangements for supporting children and young people in moving between phases of education and in preparing for adulthood. </a:t>
            </a:r>
          </a:p>
          <a:p>
            <a:r>
              <a:rPr lang="en-US" sz="1400" dirty="0"/>
              <a:t>• the approach to teaching children and young people with SEN </a:t>
            </a:r>
          </a:p>
          <a:p>
            <a:r>
              <a:rPr lang="en-US" sz="1400" dirty="0"/>
              <a:t>• how adaptations are made to the curriculum and the learning environment of children and young people with SEN</a:t>
            </a:r>
          </a:p>
          <a:p>
            <a:r>
              <a:rPr lang="en-US" sz="1400" dirty="0"/>
              <a:t>• the expertise and training of staff to support children and young people with SEN </a:t>
            </a:r>
          </a:p>
          <a:p>
            <a:r>
              <a:rPr lang="en-US" sz="1400" dirty="0"/>
              <a:t>• evaluating the effectiveness of the provision made for children and young people with SEN </a:t>
            </a:r>
          </a:p>
          <a:p>
            <a:r>
              <a:rPr lang="en-US" sz="1400" dirty="0"/>
              <a:t>• how children and young people with SEN are enabled to engage in activities available with children and young people in the school who do not have SEN </a:t>
            </a:r>
          </a:p>
          <a:p>
            <a:r>
              <a:rPr lang="en-US" sz="1400" dirty="0"/>
              <a:t>• support for improving emotional and social development. </a:t>
            </a:r>
          </a:p>
          <a:p>
            <a:r>
              <a:rPr lang="en-US" sz="1400" dirty="0"/>
              <a:t>• how the school involves other bodies, including health and social care bodies, local authority support services and voluntary sector </a:t>
            </a:r>
            <a:r>
              <a:rPr lang="en-US" sz="1400" dirty="0" err="1"/>
              <a:t>organisations</a:t>
            </a:r>
            <a:endParaRPr lang="en-US" sz="1400" dirty="0"/>
          </a:p>
          <a:p>
            <a:r>
              <a:rPr lang="en-US" sz="1400" dirty="0"/>
              <a:t>• arrangements for handling complaints from parents of children with SEN about the provision made at the school</a:t>
            </a:r>
            <a:endParaRPr lang="en-GB" sz="1400" dirty="0"/>
          </a:p>
        </p:txBody>
      </p:sp>
      <p:pic>
        <p:nvPicPr>
          <p:cNvPr id="31" name="Picture 2" descr="LOGO Colour 3">
            <a:extLst>
              <a:ext uri="{FF2B5EF4-FFF2-40B4-BE49-F238E27FC236}">
                <a16:creationId xmlns:a16="http://schemas.microsoft.com/office/drawing/2014/main" id="{45930B16-D16B-47FB-99D6-147EA49364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5" y="274639"/>
            <a:ext cx="852834" cy="9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LOGO Colour 3">
            <a:extLst>
              <a:ext uri="{FF2B5EF4-FFF2-40B4-BE49-F238E27FC236}">
                <a16:creationId xmlns:a16="http://schemas.microsoft.com/office/drawing/2014/main" id="{F1B5596A-BBF6-4719-BC92-09257E28A75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04773" y="274639"/>
            <a:ext cx="852834" cy="9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3407B03A-E875-4389-8A81-DDE888031296}"/>
              </a:ext>
            </a:extLst>
          </p:cNvPr>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Tree>
    <p:extLst>
      <p:ext uri="{BB962C8B-B14F-4D97-AF65-F5344CB8AC3E}">
        <p14:creationId xmlns:p14="http://schemas.microsoft.com/office/powerpoint/2010/main" val="337711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p:txBody>
          <a:bodyPr/>
          <a:lstStyle/>
          <a:p>
            <a:r>
              <a:rPr lang="en-GB" dirty="0"/>
              <a:t>Our SEND Intent</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524118" y="1859340"/>
            <a:ext cx="7948370" cy="3046988"/>
          </a:xfrm>
          <a:prstGeom prst="rect">
            <a:avLst/>
          </a:prstGeom>
        </p:spPr>
        <p:txBody>
          <a:bodyPr wrap="square">
            <a:spAutoFit/>
          </a:bodyPr>
          <a:lstStyle/>
          <a:p>
            <a:r>
              <a:rPr lang="en-GB" sz="2400" dirty="0">
                <a:ea typeface="Calibri" panose="020F0502020204030204" pitchFamily="34" charset="0"/>
              </a:rPr>
              <a:t>Our philosophy encapsulates valuing each child as an individual, as well as part of a wider community. Unlocking potential and facilitating personal progress is at the forefront of all that we do. We believe that if children’s barriers to learning are removed or lowered then they will be better prepared for future life and achieve greater progress in all areas. We share the Academy Trust’s mission of shaping young people’s lives to the highest possible standards. </a:t>
            </a:r>
            <a:endParaRPr lang="en-GB" sz="2400" dirty="0"/>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Tree>
    <p:extLst>
      <p:ext uri="{BB962C8B-B14F-4D97-AF65-F5344CB8AC3E}">
        <p14:creationId xmlns:p14="http://schemas.microsoft.com/office/powerpoint/2010/main" val="205521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p:txBody>
          <a:bodyPr/>
          <a:lstStyle/>
          <a:p>
            <a:r>
              <a:rPr lang="en-GB" dirty="0"/>
              <a:t>What people say…</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03198" y="1370340"/>
            <a:ext cx="8473760" cy="4031873"/>
          </a:xfrm>
          <a:prstGeom prst="rect">
            <a:avLst/>
          </a:prstGeom>
        </p:spPr>
        <p:txBody>
          <a:bodyPr wrap="square">
            <a:spAutoFit/>
          </a:bodyPr>
          <a:lstStyle/>
          <a:p>
            <a:r>
              <a:rPr lang="en-GB" sz="1600" i="1" dirty="0"/>
              <a:t>Holy Cross “school is highly impressive and have high aspirations for young children with additional needs (SEN), hence [children] mature socially and emotionally.                                                                      (C. Boorn, Educational Psychologist).</a:t>
            </a:r>
          </a:p>
          <a:p>
            <a:endParaRPr lang="en-GB" sz="1600" i="1" dirty="0"/>
          </a:p>
          <a:p>
            <a:r>
              <a:rPr lang="en-GB" sz="1600" i="1" dirty="0"/>
              <a:t>Our most recent OFSTED (2023) inspection stated the following, “</a:t>
            </a:r>
            <a:r>
              <a:rPr lang="en-GB" sz="1600" dirty="0"/>
              <a:t>Leaders are ambitious for all pupils to achieve well, especially the most disadvantaged and those with special educational needs and/or disabilities (SEND)</a:t>
            </a:r>
            <a:r>
              <a:rPr lang="en-GB" sz="1600" i="1" dirty="0"/>
              <a:t>.”</a:t>
            </a:r>
          </a:p>
          <a:p>
            <a:endParaRPr lang="en-GB" sz="1600" dirty="0"/>
          </a:p>
          <a:p>
            <a:r>
              <a:rPr lang="en-GB" sz="1600" dirty="0"/>
              <a:t>“Leaders make regular checks on what pupils know. As a consequence, any gaps in pupils’ learning are swiftly identified. Teachers provide appropriate support. Pupils quickly catch up if they fall behind.”</a:t>
            </a:r>
          </a:p>
          <a:p>
            <a:endParaRPr lang="en-GB" sz="1600" i="1" dirty="0"/>
          </a:p>
          <a:p>
            <a:r>
              <a:rPr lang="en-GB" sz="1600" dirty="0"/>
              <a:t>“Pupils with SEND are and feel well supported. Staff are clear on what help these pupils require. This is because they work with the pupils to write individual plans. Targets for pupils with SEND are simple and understood. Teachers adapt learning to make it accessible and achievable for pupils with SEND. They know staff have high expectations of them.”</a:t>
            </a:r>
            <a:endParaRPr lang="en-GB" sz="1600" i="1" dirty="0"/>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Tree>
    <p:extLst>
      <p:ext uri="{BB962C8B-B14F-4D97-AF65-F5344CB8AC3E}">
        <p14:creationId xmlns:p14="http://schemas.microsoft.com/office/powerpoint/2010/main" val="88819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p:txBody>
          <a:bodyPr/>
          <a:lstStyle/>
          <a:p>
            <a:r>
              <a:rPr lang="en-GB" dirty="0"/>
              <a:t>SEND at Holy Cross</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03198" y="1460411"/>
            <a:ext cx="8473760" cy="4062651"/>
          </a:xfrm>
          <a:prstGeom prst="rect">
            <a:avLst/>
          </a:prstGeom>
        </p:spPr>
        <p:txBody>
          <a:bodyPr wrap="square">
            <a:spAutoFit/>
          </a:bodyPr>
          <a:lstStyle/>
          <a:p>
            <a:r>
              <a:rPr lang="en-GB" sz="2000" dirty="0"/>
              <a:t>Number of children in school			154</a:t>
            </a:r>
          </a:p>
          <a:p>
            <a:r>
              <a:rPr lang="en-GB" sz="2000" dirty="0"/>
              <a:t>Number of SEND pupils				24 (15.5%)</a:t>
            </a:r>
          </a:p>
          <a:p>
            <a:r>
              <a:rPr lang="en-GB" sz="2000" dirty="0"/>
              <a:t>Number of pupils with EHCP/top-up	5 (3.3%)</a:t>
            </a:r>
          </a:p>
          <a:p>
            <a:endParaRPr lang="en-GB" sz="2000" dirty="0"/>
          </a:p>
          <a:p>
            <a:r>
              <a:rPr lang="en-GB" sz="2000" dirty="0"/>
              <a:t>We make provision for ALL children including those who have learning difficulties and/or disabilities. We support children with…</a:t>
            </a:r>
          </a:p>
          <a:p>
            <a:endParaRPr lang="en-GB" sz="2000" dirty="0"/>
          </a:p>
          <a:p>
            <a:pPr>
              <a:buFontTx/>
              <a:buChar char="-"/>
            </a:pPr>
            <a:r>
              <a:rPr lang="en-GB" sz="2000" dirty="0"/>
              <a:t>Communication and Interaction (CI) e.g. Speech and language and autism</a:t>
            </a:r>
          </a:p>
          <a:p>
            <a:pPr>
              <a:buFontTx/>
              <a:buChar char="-"/>
            </a:pPr>
            <a:r>
              <a:rPr lang="en-GB" sz="2000" dirty="0"/>
              <a:t>Cognition &amp; Learning (CL) e.g. Dyslexia, Dyscalculia, moderate learning difficulties. </a:t>
            </a:r>
          </a:p>
          <a:p>
            <a:pPr>
              <a:buFontTx/>
              <a:buChar char="-"/>
            </a:pPr>
            <a:r>
              <a:rPr lang="en-GB" sz="2000" dirty="0"/>
              <a:t>Social, Mental and Emotional Health (SMEH) e.g. Autism spectrum disorders</a:t>
            </a:r>
          </a:p>
          <a:p>
            <a:pPr>
              <a:buFontTx/>
              <a:buChar char="-"/>
            </a:pPr>
            <a:r>
              <a:rPr lang="en-GB" sz="2000" dirty="0"/>
              <a:t>Sensory and/or physical (SD) e.g. visual impairment. </a:t>
            </a:r>
          </a:p>
          <a:p>
            <a:endParaRPr lang="en-GB" i="1" dirty="0"/>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Tree>
    <p:extLst>
      <p:ext uri="{BB962C8B-B14F-4D97-AF65-F5344CB8AC3E}">
        <p14:creationId xmlns:p14="http://schemas.microsoft.com/office/powerpoint/2010/main" val="68582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Quality first Teaching</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285750" y="1460411"/>
            <a:ext cx="8601076" cy="4247317"/>
          </a:xfrm>
          <a:prstGeom prst="rect">
            <a:avLst/>
          </a:prstGeom>
        </p:spPr>
        <p:txBody>
          <a:bodyPr wrap="square">
            <a:spAutoFit/>
          </a:bodyPr>
          <a:lstStyle/>
          <a:p>
            <a:r>
              <a:rPr lang="en-US" dirty="0"/>
              <a:t>‘Every Teacher is a Teacher of SEN’. Provision for children with SEND is a matter for the whole school. The governing body, the school’s Head teacher, the SENCO and all other members of staff, particularly class teachers and teaching assistants, have important day–to–day responsibilities.  All children in school should be getting this as a part of excellent classroom practice. For your child this would mean: </a:t>
            </a:r>
          </a:p>
          <a:p>
            <a:pPr>
              <a:buFontTx/>
              <a:buChar char="-"/>
            </a:pPr>
            <a:r>
              <a:rPr lang="en-US" dirty="0"/>
              <a:t>Teacher has the highest possible expectations for your child and all pupils in their class. </a:t>
            </a:r>
            <a:endParaRPr lang="en-GB" dirty="0"/>
          </a:p>
          <a:p>
            <a:pPr>
              <a:buFontTx/>
              <a:buChar char="-"/>
            </a:pPr>
            <a:r>
              <a:rPr lang="en-US" dirty="0"/>
              <a:t>Teaching is based on building on what your child already knows, can do and can understand. </a:t>
            </a:r>
            <a:endParaRPr lang="en-GB" dirty="0"/>
          </a:p>
          <a:p>
            <a:pPr>
              <a:buFontTx/>
              <a:buChar char="-"/>
            </a:pPr>
            <a:r>
              <a:rPr lang="en-US" dirty="0"/>
              <a:t>Different ways of teaching are in place so that your child is fully involved in learning in class. </a:t>
            </a:r>
            <a:endParaRPr lang="en-GB" dirty="0"/>
          </a:p>
          <a:p>
            <a:pPr>
              <a:buFontTx/>
              <a:buChar char="-"/>
            </a:pPr>
            <a:r>
              <a:rPr lang="en-GB" dirty="0"/>
              <a:t>Specific strategies are in place to support your child to learn. </a:t>
            </a:r>
          </a:p>
          <a:p>
            <a:pPr>
              <a:buFontTx/>
              <a:buChar char="-"/>
            </a:pPr>
            <a:r>
              <a:rPr lang="en-GB" dirty="0"/>
              <a:t>Assessment - Your child’s teacher will have carefully checked on your child’s progress and will have decided that your child has a gap in their understanding/learning and needs some extra support to help them make the best possible progress</a:t>
            </a:r>
          </a:p>
          <a:p>
            <a:endParaRPr lang="en-GB" i="1" dirty="0"/>
          </a:p>
        </p:txBody>
      </p:sp>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76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What is SEND?</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232756" y="1471153"/>
            <a:ext cx="8541043" cy="3970318"/>
          </a:xfrm>
          <a:prstGeom prst="rect">
            <a:avLst/>
          </a:prstGeom>
        </p:spPr>
        <p:txBody>
          <a:bodyPr wrap="square">
            <a:spAutoFit/>
          </a:bodyPr>
          <a:lstStyle/>
          <a:p>
            <a:r>
              <a:rPr lang="en-GB" dirty="0"/>
              <a:t>SEND stands for Special Educational Needs/Disabilities</a:t>
            </a:r>
          </a:p>
          <a:p>
            <a:r>
              <a:rPr lang="en-US" dirty="0"/>
              <a:t>Indicators of possible </a:t>
            </a:r>
            <a:r>
              <a:rPr lang="en-GB" dirty="0"/>
              <a:t>SENDs are…</a:t>
            </a:r>
          </a:p>
          <a:p>
            <a:endParaRPr lang="en-GB" dirty="0"/>
          </a:p>
          <a:p>
            <a:pPr lvl="0">
              <a:buFont typeface="Wingdings" panose="05000000000000000000" pitchFamily="2" charset="2"/>
              <a:buChar char="Ø"/>
            </a:pPr>
            <a:r>
              <a:rPr lang="en-US" b="1" dirty="0"/>
              <a:t>Not similar to progress of peers </a:t>
            </a:r>
            <a:r>
              <a:rPr lang="en-US" dirty="0"/>
              <a:t>starting from baseline</a:t>
            </a:r>
            <a:endParaRPr lang="en-GB" dirty="0"/>
          </a:p>
          <a:p>
            <a:pPr lvl="0">
              <a:buFont typeface="Wingdings" panose="05000000000000000000" pitchFamily="2" charset="2"/>
              <a:buChar char="Ø"/>
            </a:pPr>
            <a:r>
              <a:rPr lang="en-US" b="1" dirty="0"/>
              <a:t>Below </a:t>
            </a:r>
            <a:r>
              <a:rPr lang="en-US" dirty="0"/>
              <a:t>previous rate of progress</a:t>
            </a:r>
            <a:endParaRPr lang="en-GB" dirty="0"/>
          </a:p>
          <a:p>
            <a:pPr lvl="0">
              <a:buFont typeface="Wingdings" panose="05000000000000000000" pitchFamily="2" charset="2"/>
              <a:buChar char="Ø"/>
            </a:pPr>
            <a:r>
              <a:rPr lang="en-US" dirty="0"/>
              <a:t>Attainment gap remains </a:t>
            </a:r>
            <a:r>
              <a:rPr lang="en-US" b="1" dirty="0"/>
              <a:t>the same or widens</a:t>
            </a:r>
            <a:r>
              <a:rPr lang="en-US" dirty="0"/>
              <a:t> between them and their peers</a:t>
            </a:r>
            <a:endParaRPr lang="en-GB" dirty="0"/>
          </a:p>
          <a:p>
            <a:pPr lvl="0">
              <a:buFont typeface="Wingdings" panose="05000000000000000000" pitchFamily="2" charset="2"/>
              <a:buChar char="Ø"/>
            </a:pPr>
            <a:r>
              <a:rPr lang="en-US" dirty="0"/>
              <a:t>They </a:t>
            </a:r>
            <a:r>
              <a:rPr lang="en-US" b="1" dirty="0"/>
              <a:t>do not make adequate progress</a:t>
            </a:r>
            <a:r>
              <a:rPr lang="en-US" dirty="0"/>
              <a:t> despite appropriate interventions and adjustments and good quality personalised teaching.</a:t>
            </a:r>
            <a:endParaRPr lang="en-GB" dirty="0"/>
          </a:p>
          <a:p>
            <a:pPr lvl="0">
              <a:buFont typeface="Wingdings" panose="05000000000000000000" pitchFamily="2" charset="2"/>
              <a:buChar char="Ø"/>
            </a:pPr>
            <a:r>
              <a:rPr lang="en-US" b="1" dirty="0"/>
              <a:t>Below expected rate of development</a:t>
            </a:r>
            <a:r>
              <a:rPr lang="en-US" dirty="0"/>
              <a:t> (physically and mentally).</a:t>
            </a:r>
            <a:endParaRPr lang="en-GB" dirty="0"/>
          </a:p>
          <a:p>
            <a:pPr lvl="0">
              <a:buFont typeface="Wingdings" panose="05000000000000000000" pitchFamily="2" charset="2"/>
              <a:buChar char="Ø"/>
            </a:pPr>
            <a:r>
              <a:rPr lang="en-US" b="1" dirty="0"/>
              <a:t>A significant difference in learning styles.</a:t>
            </a:r>
          </a:p>
          <a:p>
            <a:pPr lvl="0">
              <a:buFont typeface="Wingdings" panose="05000000000000000000" pitchFamily="2" charset="2"/>
              <a:buChar char="Ø"/>
            </a:pPr>
            <a:r>
              <a:rPr lang="en-US" dirty="0"/>
              <a:t>When a </a:t>
            </a:r>
            <a:r>
              <a:rPr lang="en-US" b="1" dirty="0" err="1"/>
              <a:t>SpLD</a:t>
            </a:r>
            <a:r>
              <a:rPr lang="en-US" b="1" dirty="0"/>
              <a:t> </a:t>
            </a:r>
            <a:r>
              <a:rPr lang="en-US" dirty="0"/>
              <a:t>may be present.</a:t>
            </a:r>
          </a:p>
          <a:p>
            <a:pPr lvl="0"/>
            <a:r>
              <a:rPr lang="en-US" dirty="0"/>
              <a:t> </a:t>
            </a:r>
          </a:p>
          <a:p>
            <a:r>
              <a:rPr lang="en-US" dirty="0"/>
              <a:t>If it is agreed by teachers, parents and the </a:t>
            </a:r>
            <a:r>
              <a:rPr lang="en-US" dirty="0" err="1"/>
              <a:t>SENDCo</a:t>
            </a:r>
            <a:r>
              <a:rPr lang="en-US" dirty="0"/>
              <a:t> then a child will be placed on our School SEND Register. </a:t>
            </a:r>
            <a:endParaRPr lang="en-GB" dirty="0"/>
          </a:p>
        </p:txBody>
      </p:sp>
    </p:spTree>
    <p:extLst>
      <p:ext uri="{BB962C8B-B14F-4D97-AF65-F5344CB8AC3E}">
        <p14:creationId xmlns:p14="http://schemas.microsoft.com/office/powerpoint/2010/main" val="270881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0667"/>
          <a:stretch/>
        </p:blipFill>
        <p:spPr bwMode="auto">
          <a:xfrm>
            <a:off x="844158" y="5580606"/>
            <a:ext cx="455930" cy="451485"/>
          </a:xfrm>
          <a:prstGeom prst="rect">
            <a:avLst/>
          </a:prstGeom>
          <a:noFill/>
          <a:ln>
            <a:noFill/>
          </a:ln>
          <a:extLst>
            <a:ext uri="{53640926-AAD7-44d8-BBD7-CCE9431645EC}">
              <a14:shadowObscured xmlns:a14="http://schemas.microsoft.com/office/drawing/2010/main" xmln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061835" y="5606006"/>
            <a:ext cx="419735" cy="419735"/>
          </a:xfrm>
          <a:prstGeom prst="rect">
            <a:avLst/>
          </a:prstGeom>
          <a:noFill/>
          <a:ln>
            <a:noFill/>
          </a:ln>
        </p:spPr>
      </p:pic>
      <p:pic>
        <p:nvPicPr>
          <p:cNvPr id="4" name="Picture 3"/>
          <p:cNvPicPr/>
          <p:nvPr/>
        </p:nvPicPr>
        <p:blipFill rotWithShape="1">
          <a:blip r:embed="rId5">
            <a:extLst>
              <a:ext uri="{28A0092B-C50C-407E-A947-70E740481C1C}">
                <a14:useLocalDpi xmlns:a14="http://schemas.microsoft.com/office/drawing/2010/main" val="0"/>
              </a:ext>
            </a:extLst>
          </a:blip>
          <a:srcRect r="71733"/>
          <a:stretch/>
        </p:blipFill>
        <p:spPr bwMode="auto">
          <a:xfrm>
            <a:off x="1338455" y="5580606"/>
            <a:ext cx="397510" cy="431165"/>
          </a:xfrm>
          <a:prstGeom prst="rect">
            <a:avLst/>
          </a:prstGeom>
          <a:noFill/>
          <a:ln>
            <a:noFill/>
          </a:ln>
          <a:extLst>
            <a:ext uri="{53640926-AAD7-44d8-BBD7-CCE9431645EC}">
              <a14:shadowObscured xmlns:a14="http://schemas.microsoft.com/office/drawing/2010/main" xmlns=""/>
            </a:ext>
          </a:extLst>
        </p:spPr>
      </p:pic>
      <p:pic>
        <p:nvPicPr>
          <p:cNvPr id="5" name="Picture 4"/>
          <p:cNvPicPr/>
          <p:nvPr/>
        </p:nvPicPr>
        <p:blipFill rotWithShape="1">
          <a:blip r:embed="rId6">
            <a:extLst>
              <a:ext uri="{28A0092B-C50C-407E-A947-70E740481C1C}">
                <a14:useLocalDpi xmlns:a14="http://schemas.microsoft.com/office/drawing/2010/main" val="0"/>
              </a:ext>
            </a:extLst>
          </a:blip>
          <a:srcRect r="78794"/>
          <a:stretch/>
        </p:blipFill>
        <p:spPr bwMode="auto">
          <a:xfrm>
            <a:off x="5797550" y="5605371"/>
            <a:ext cx="372110" cy="473075"/>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28670" y="5580606"/>
            <a:ext cx="367665" cy="419100"/>
          </a:xfrm>
          <a:prstGeom prst="rect">
            <a:avLst/>
          </a:prstGeom>
          <a:noFill/>
          <a:ln>
            <a:noFill/>
          </a:ln>
        </p:spPr>
      </p:pic>
      <p:pic>
        <p:nvPicPr>
          <p:cNvPr id="7" name="Picture 6" descr="Macintosh HD:Users:nlockyer:Desktop:Screen Shot 2018-03-19 at 9.07.16 AM.png"/>
          <p:cNvPicPr/>
          <p:nvPr/>
        </p:nvPicPr>
        <p:blipFill>
          <a:blip r:embed="rId8">
            <a:extLst>
              <a:ext uri="{28A0092B-C50C-407E-A947-70E740481C1C}">
                <a14:useLocalDpi xmlns:a14="http://schemas.microsoft.com/office/drawing/2010/main" val="0"/>
              </a:ext>
            </a:extLst>
          </a:blip>
          <a:srcRect/>
          <a:stretch>
            <a:fillRect/>
          </a:stretch>
        </p:blipFill>
        <p:spPr bwMode="auto">
          <a:xfrm>
            <a:off x="8729160" y="5623786"/>
            <a:ext cx="377190" cy="355600"/>
          </a:xfrm>
          <a:prstGeom prst="rect">
            <a:avLst/>
          </a:prstGeom>
          <a:noFill/>
          <a:ln>
            <a:noFill/>
          </a:ln>
        </p:spPr>
      </p:pic>
      <p:pic>
        <p:nvPicPr>
          <p:cNvPr id="8" name="Picture 7" descr="Macintosh HD:Users:nlockyer:Desktop:Screen Shot 2018-03-19 at 9.08.05 AM.png"/>
          <p:cNvPicPr/>
          <p:nvPr/>
        </p:nvPicPr>
        <p:blipFill>
          <a:blip r:embed="rId9">
            <a:extLst>
              <a:ext uri="{28A0092B-C50C-407E-A947-70E740481C1C}">
                <a14:useLocalDpi xmlns:a14="http://schemas.microsoft.com/office/drawing/2010/main" val="0"/>
              </a:ext>
            </a:extLst>
          </a:blip>
          <a:srcRect/>
          <a:stretch>
            <a:fillRect/>
          </a:stretch>
        </p:blipFill>
        <p:spPr bwMode="auto">
          <a:xfrm>
            <a:off x="4028440" y="5580606"/>
            <a:ext cx="401320" cy="472440"/>
          </a:xfrm>
          <a:prstGeom prst="rect">
            <a:avLst/>
          </a:prstGeom>
          <a:noFill/>
          <a:ln>
            <a:noFill/>
          </a:ln>
        </p:spPr>
      </p:pic>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3696335" y="5592671"/>
            <a:ext cx="332105" cy="445770"/>
          </a:xfrm>
          <a:prstGeom prst="rect">
            <a:avLst/>
          </a:prstGeom>
          <a:noFill/>
          <a:ln>
            <a:noFill/>
          </a:ln>
        </p:spPr>
      </p:pic>
      <p:pic>
        <p:nvPicPr>
          <p:cNvPr id="10" name="Picture 9"/>
          <p:cNvPicPr/>
          <p:nvPr/>
        </p:nvPicPr>
        <p:blipFill rotWithShape="1">
          <a:blip r:embed="rId11">
            <a:extLst>
              <a:ext uri="{28A0092B-C50C-407E-A947-70E740481C1C}">
                <a14:useLocalDpi xmlns:a14="http://schemas.microsoft.com/office/drawing/2010/main" val="0"/>
              </a:ext>
            </a:extLst>
          </a:blip>
          <a:srcRect l="16177" t="3975" r="20588" b="28746"/>
          <a:stretch/>
        </p:blipFill>
        <p:spPr bwMode="auto">
          <a:xfrm>
            <a:off x="2955925" y="5512026"/>
            <a:ext cx="370840" cy="474980"/>
          </a:xfrm>
          <a:prstGeom prst="rect">
            <a:avLst/>
          </a:prstGeom>
          <a:noFill/>
          <a:ln>
            <a:noFill/>
          </a:ln>
          <a:extLst>
            <a:ext uri="{53640926-AAD7-44d8-BBD7-CCE9431645EC}">
              <a14:shadowObscured xmlns:a14="http://schemas.microsoft.com/office/drawing/2010/main" xmlns=""/>
            </a:ext>
          </a:extLst>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169660" y="5563461"/>
            <a:ext cx="525145" cy="525145"/>
          </a:xfrm>
          <a:prstGeom prst="rect">
            <a:avLst/>
          </a:prstGeom>
          <a:noFill/>
          <a:ln>
            <a:noFill/>
          </a:ln>
        </p:spPr>
      </p:pic>
      <p:pic>
        <p:nvPicPr>
          <p:cNvPr id="12" name="Picture 11"/>
          <p:cNvPicPr/>
          <p:nvPr/>
        </p:nvPicPr>
        <p:blipFill>
          <a:blip r:embed="rId13">
            <a:extLst>
              <a:ext uri="{28A0092B-C50C-407E-A947-70E740481C1C}">
                <a14:useLocalDpi xmlns:a14="http://schemas.microsoft.com/office/drawing/2010/main" val="0"/>
              </a:ext>
            </a:extLst>
          </a:blip>
          <a:srcRect/>
          <a:stretch>
            <a:fillRect/>
          </a:stretch>
        </p:blipFill>
        <p:spPr bwMode="auto">
          <a:xfrm>
            <a:off x="2233295" y="5591401"/>
            <a:ext cx="313690" cy="377825"/>
          </a:xfrm>
          <a:prstGeom prst="rect">
            <a:avLst/>
          </a:prstGeom>
          <a:noFill/>
          <a:ln>
            <a:noFill/>
          </a:ln>
        </p:spPr>
      </p:pic>
      <p:pic>
        <p:nvPicPr>
          <p:cNvPr id="13"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86649" y="5555841"/>
            <a:ext cx="387985" cy="423545"/>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val="0"/>
              </a:ext>
            </a:extLst>
          </a:blip>
          <a:srcRect/>
          <a:stretch>
            <a:fillRect/>
          </a:stretch>
        </p:blipFill>
        <p:spPr bwMode="auto">
          <a:xfrm>
            <a:off x="8316674" y="5607911"/>
            <a:ext cx="370840" cy="411480"/>
          </a:xfrm>
          <a:prstGeom prst="rect">
            <a:avLst/>
          </a:prstGeom>
          <a:noFill/>
          <a:ln>
            <a:noFill/>
          </a:ln>
        </p:spPr>
      </p:pic>
      <p:pic>
        <p:nvPicPr>
          <p:cNvPr id="15" name="Picture 14"/>
          <p:cNvPicPr/>
          <p:nvPr/>
        </p:nvPicPr>
        <p:blipFill>
          <a:blip r:embed="rId16">
            <a:extLst>
              <a:ext uri="{28A0092B-C50C-407E-A947-70E740481C1C}">
                <a14:useLocalDpi xmlns:a14="http://schemas.microsoft.com/office/drawing/2010/main" val="0"/>
              </a:ext>
            </a:extLst>
          </a:blip>
          <a:srcRect/>
          <a:stretch>
            <a:fillRect/>
          </a:stretch>
        </p:blipFill>
        <p:spPr bwMode="auto">
          <a:xfrm>
            <a:off x="4500245" y="5566636"/>
            <a:ext cx="371475" cy="485140"/>
          </a:xfrm>
          <a:prstGeom prst="rect">
            <a:avLst/>
          </a:prstGeom>
          <a:noFill/>
          <a:ln>
            <a:noFill/>
          </a:ln>
        </p:spPr>
      </p:pic>
      <p:pic>
        <p:nvPicPr>
          <p:cNvPr id="16" name="Picture 15"/>
          <p:cNvPicPr/>
          <p:nvPr/>
        </p:nvPicPr>
        <p:blipFill>
          <a:blip r:embed="rId17">
            <a:extLst>
              <a:ext uri="{28A0092B-C50C-407E-A947-70E740481C1C}">
                <a14:useLocalDpi xmlns:a14="http://schemas.microsoft.com/office/drawing/2010/main" val="0"/>
              </a:ext>
            </a:extLst>
          </a:blip>
          <a:srcRect/>
          <a:stretch>
            <a:fillRect/>
          </a:stretch>
        </p:blipFill>
        <p:spPr bwMode="auto">
          <a:xfrm>
            <a:off x="2573655" y="5571081"/>
            <a:ext cx="382270" cy="433070"/>
          </a:xfrm>
          <a:prstGeom prst="rect">
            <a:avLst/>
          </a:prstGeom>
          <a:noFill/>
          <a:ln>
            <a:noFill/>
          </a:ln>
        </p:spPr>
      </p:pic>
      <p:pic>
        <p:nvPicPr>
          <p:cNvPr id="17" name="Picture 16"/>
          <p:cNvPicPr/>
          <p:nvPr/>
        </p:nvPicPr>
        <p:blipFill>
          <a:blip r:embed="rId18">
            <a:extLst>
              <a:ext uri="{28A0092B-C50C-407E-A947-70E740481C1C}">
                <a14:useLocalDpi xmlns:a14="http://schemas.microsoft.com/office/drawing/2010/main" val="0"/>
              </a:ext>
            </a:extLst>
          </a:blip>
          <a:srcRect/>
          <a:stretch>
            <a:fillRect/>
          </a:stretch>
        </p:blipFill>
        <p:spPr bwMode="auto">
          <a:xfrm>
            <a:off x="4871720" y="5582511"/>
            <a:ext cx="415925" cy="453390"/>
          </a:xfrm>
          <a:prstGeom prst="rect">
            <a:avLst/>
          </a:prstGeom>
          <a:noFill/>
          <a:ln>
            <a:noFill/>
          </a:ln>
        </p:spPr>
      </p:pic>
      <p:pic>
        <p:nvPicPr>
          <p:cNvPr id="18" name="Picture 17"/>
          <p:cNvPicPr/>
          <p:nvPr/>
        </p:nvPicPr>
        <p:blipFill>
          <a:blip r:embed="rId19">
            <a:extLst>
              <a:ext uri="{28A0092B-C50C-407E-A947-70E740481C1C}">
                <a14:useLocalDpi xmlns:a14="http://schemas.microsoft.com/office/drawing/2010/main" val="0"/>
              </a:ext>
            </a:extLst>
          </a:blip>
          <a:srcRect/>
          <a:stretch>
            <a:fillRect/>
          </a:stretch>
        </p:blipFill>
        <p:spPr bwMode="auto">
          <a:xfrm>
            <a:off x="5287645" y="5607911"/>
            <a:ext cx="438785" cy="438785"/>
          </a:xfrm>
          <a:prstGeom prst="rect">
            <a:avLst/>
          </a:prstGeom>
          <a:noFill/>
          <a:ln>
            <a:noFill/>
          </a:ln>
        </p:spPr>
      </p:pic>
      <p:pic>
        <p:nvPicPr>
          <p:cNvPr id="19" name="Picture 18"/>
          <p:cNvPicPr/>
          <p:nvPr/>
        </p:nvPicPr>
        <p:blipFill>
          <a:blip r:embed="rId20">
            <a:extLst>
              <a:ext uri="{28A0092B-C50C-407E-A947-70E740481C1C}">
                <a14:useLocalDpi xmlns:a14="http://schemas.microsoft.com/office/drawing/2010/main" val="0"/>
              </a:ext>
            </a:extLst>
          </a:blip>
          <a:srcRect/>
          <a:stretch>
            <a:fillRect/>
          </a:stretch>
        </p:blipFill>
        <p:spPr bwMode="auto">
          <a:xfrm>
            <a:off x="1798955" y="5606006"/>
            <a:ext cx="310515" cy="373380"/>
          </a:xfrm>
          <a:prstGeom prst="rect">
            <a:avLst/>
          </a:prstGeom>
          <a:noFill/>
          <a:ln>
            <a:solidFill>
              <a:schemeClr val="tx1"/>
            </a:solidFill>
          </a:ln>
        </p:spPr>
      </p:pic>
      <p:pic>
        <p:nvPicPr>
          <p:cNvPr id="20" name="Picture 19"/>
          <p:cNvPicPr/>
          <p:nvPr/>
        </p:nvPicPr>
        <p:blipFill>
          <a:blip r:embed="rId21">
            <a:extLst>
              <a:ext uri="{28A0092B-C50C-407E-A947-70E740481C1C}">
                <a14:useLocalDpi xmlns:a14="http://schemas.microsoft.com/office/drawing/2010/main" val="0"/>
              </a:ext>
            </a:extLst>
          </a:blip>
          <a:srcRect/>
          <a:stretch>
            <a:fillRect/>
          </a:stretch>
        </p:blipFill>
        <p:spPr bwMode="auto">
          <a:xfrm>
            <a:off x="6694805" y="5595846"/>
            <a:ext cx="367030" cy="502920"/>
          </a:xfrm>
          <a:prstGeom prst="rect">
            <a:avLst/>
          </a:prstGeom>
          <a:noFill/>
          <a:ln>
            <a:noFill/>
          </a:ln>
        </p:spPr>
      </p:pic>
      <p:pic>
        <p:nvPicPr>
          <p:cNvPr id="21" name="Picture 20"/>
          <p:cNvPicPr/>
          <p:nvPr/>
        </p:nvPicPr>
        <p:blipFill>
          <a:blip r:embed="rId22">
            <a:extLst>
              <a:ext uri="{28A0092B-C50C-407E-A947-70E740481C1C}">
                <a14:useLocalDpi xmlns:a14="http://schemas.microsoft.com/office/drawing/2010/main" val="0"/>
              </a:ext>
            </a:extLst>
          </a:blip>
          <a:srcRect/>
          <a:stretch>
            <a:fillRect/>
          </a:stretch>
        </p:blipFill>
        <p:spPr bwMode="auto">
          <a:xfrm>
            <a:off x="524118" y="5586956"/>
            <a:ext cx="320040" cy="382270"/>
          </a:xfrm>
          <a:prstGeom prst="rect">
            <a:avLst/>
          </a:prstGeom>
          <a:noFill/>
          <a:ln>
            <a:noFill/>
          </a:ln>
        </p:spPr>
      </p:pic>
      <p:pic>
        <p:nvPicPr>
          <p:cNvPr id="22" name="Picture 21" descr="Macintosh HD:Users:nlockyer:Desktop:Screen Shot 2018-03-19 at 9.49.52 AM.png"/>
          <p:cNvPicPr/>
          <p:nvPr/>
        </p:nvPicPr>
        <p:blipFill>
          <a:blip r:embed="rId23">
            <a:extLst>
              <a:ext uri="{28A0092B-C50C-407E-A947-70E740481C1C}">
                <a14:useLocalDpi xmlns:a14="http://schemas.microsoft.com/office/drawing/2010/main" val="0"/>
              </a:ext>
            </a:extLst>
          </a:blip>
          <a:srcRect/>
          <a:stretch>
            <a:fillRect/>
          </a:stretch>
        </p:blipFill>
        <p:spPr bwMode="auto">
          <a:xfrm>
            <a:off x="7508875" y="5602831"/>
            <a:ext cx="391795" cy="458470"/>
          </a:xfrm>
          <a:prstGeom prst="rect">
            <a:avLst/>
          </a:prstGeom>
          <a:noFill/>
          <a:ln>
            <a:noFill/>
          </a:ln>
        </p:spPr>
      </p:pic>
      <p:pic>
        <p:nvPicPr>
          <p:cNvPr id="23" name="Picture 22"/>
          <p:cNvPicPr/>
          <p:nvPr/>
        </p:nvPicPr>
        <p:blipFill rotWithShape="1">
          <a:blip r:embed="rId24">
            <a:extLst>
              <a:ext uri="{28A0092B-C50C-407E-A947-70E740481C1C}">
                <a14:useLocalDpi xmlns:a14="http://schemas.microsoft.com/office/drawing/2010/main" val="0"/>
              </a:ext>
            </a:extLst>
          </a:blip>
          <a:srcRect l="2252" t="13521" r="89151" b="12724"/>
          <a:stretch/>
        </p:blipFill>
        <p:spPr bwMode="auto">
          <a:xfrm>
            <a:off x="7939484" y="5595846"/>
            <a:ext cx="377190" cy="442595"/>
          </a:xfrm>
          <a:prstGeom prst="rect">
            <a:avLst/>
          </a:prstGeom>
          <a:noFill/>
          <a:ln>
            <a:noFill/>
          </a:ln>
          <a:extLst>
            <a:ext uri="{53640926-AAD7-44d8-BBD7-CCE9431645EC}">
              <a14:shadowObscured xmlns:a14="http://schemas.microsoft.com/office/drawing/2010/main" xmlns=""/>
            </a:ext>
          </a:extLst>
        </p:spPr>
      </p:pic>
      <p:cxnSp>
        <p:nvCxnSpPr>
          <p:cNvPr id="24" name="Straight Connector 23"/>
          <p:cNvCxnSpPr/>
          <p:nvPr/>
        </p:nvCxnSpPr>
        <p:spPr>
          <a:xfrm>
            <a:off x="86649" y="5350749"/>
            <a:ext cx="9019701" cy="1113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649" y="6189529"/>
            <a:ext cx="9019701" cy="1113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0283" y="6361202"/>
            <a:ext cx="4751552" cy="369332"/>
          </a:xfrm>
          <a:prstGeom prst="rect">
            <a:avLst/>
          </a:prstGeom>
          <a:noFill/>
        </p:spPr>
        <p:txBody>
          <a:bodyPr wrap="square" rtlCol="0">
            <a:spAutoFit/>
          </a:bodyPr>
          <a:lstStyle/>
          <a:p>
            <a:r>
              <a:rPr lang="en-US" i="1" dirty="0">
                <a:solidFill>
                  <a:schemeClr val="bg1">
                    <a:lumMod val="65000"/>
                  </a:schemeClr>
                </a:solidFill>
              </a:rPr>
              <a:t>“In the light of Jesus we Love, Listen and Grow”</a:t>
            </a:r>
          </a:p>
        </p:txBody>
      </p:sp>
      <p:sp>
        <p:nvSpPr>
          <p:cNvPr id="29" name="Title 28"/>
          <p:cNvSpPr>
            <a:spLocks noGrp="1"/>
          </p:cNvSpPr>
          <p:nvPr>
            <p:ph type="title"/>
          </p:nvPr>
        </p:nvSpPr>
        <p:spPr/>
        <p:txBody>
          <a:bodyPr/>
          <a:lstStyle/>
          <a:p>
            <a:r>
              <a:rPr lang="en-GB" dirty="0"/>
              <a:t>Assessing and Identifying </a:t>
            </a:r>
          </a:p>
        </p:txBody>
      </p:sp>
      <p:pic>
        <p:nvPicPr>
          <p:cNvPr id="31"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54" y="274639"/>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OGO Colour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4352" y="268584"/>
            <a:ext cx="1019447" cy="11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p:cNvSpPr txBox="1">
            <a:spLocks/>
          </p:cNvSpPr>
          <p:nvPr/>
        </p:nvSpPr>
        <p:spPr>
          <a:xfrm>
            <a:off x="198484" y="1417638"/>
            <a:ext cx="8488316" cy="39979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900" dirty="0"/>
              <a:t>Teachers use the ‘Road to SEN’ to help guide them identification of SEND.</a:t>
            </a:r>
          </a:p>
          <a:p>
            <a:r>
              <a:rPr lang="en-GB" sz="1900" dirty="0"/>
              <a:t>Teachers begin ‘Initial Concerns’ documents when they have a concern about a pupil’s progress. </a:t>
            </a:r>
          </a:p>
          <a:p>
            <a:r>
              <a:rPr lang="en-GB" sz="1900" dirty="0"/>
              <a:t>Teachers assess all pupils at 5 key data points using in school assessment systems.  </a:t>
            </a:r>
          </a:p>
          <a:p>
            <a:r>
              <a:rPr lang="en-GB" sz="1900" dirty="0"/>
              <a:t>The SLT meet after assessment periods to identify groups who may require additional and/or different support. </a:t>
            </a:r>
          </a:p>
          <a:p>
            <a:r>
              <a:rPr lang="en-GB" sz="1900" dirty="0"/>
              <a:t>Children who have SEND are continuously tracked using the Assess, Plan, Do, Review Cycle every 8 to 12 weeks.  This tracking is based on personal targets. </a:t>
            </a:r>
          </a:p>
          <a:p>
            <a:r>
              <a:rPr lang="en-GB" sz="1900" dirty="0"/>
              <a:t>The school also uses other forms of assessment such as checklists, small step trackers, Pre-key stage standards, assessments from other professionals and personal assessments linked to each individual. </a:t>
            </a:r>
          </a:p>
        </p:txBody>
      </p:sp>
    </p:spTree>
    <p:extLst>
      <p:ext uri="{BB962C8B-B14F-4D97-AF65-F5344CB8AC3E}">
        <p14:creationId xmlns:p14="http://schemas.microsoft.com/office/powerpoint/2010/main" val="3697475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43ee335080549b9820e068c4a4bf9d5 xmlns="78dc48a3-7457-4ea7-a6a1-1870460c89ab">
      <Terms xmlns="http://schemas.microsoft.com/office/infopath/2007/PartnerControls"/>
    </l43ee335080549b9820e068c4a4bf9d5>
    <TaxCatchAll xmlns="78dc48a3-7457-4ea7-a6a1-1870460c89ab" xsi:nil="true"/>
    <lcf76f155ced4ddcb4097134ff3c332f xmlns="f33c2a62-0d7e-4a84-8a2b-c9243b6a4e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9812D13F14E54EB6F611CFCB1B024E" ma:contentTypeVersion="20" ma:contentTypeDescription="Create a new document." ma:contentTypeScope="" ma:versionID="6f790f34e6fdd4fdb247fe04b4ba4648">
  <xsd:schema xmlns:xsd="http://www.w3.org/2001/XMLSchema" xmlns:xs="http://www.w3.org/2001/XMLSchema" xmlns:p="http://schemas.microsoft.com/office/2006/metadata/properties" xmlns:ns2="f33c2a62-0d7e-4a84-8a2b-c9243b6a4ead" xmlns:ns3="78dc48a3-7457-4ea7-a6a1-1870460c89ab" targetNamespace="http://schemas.microsoft.com/office/2006/metadata/properties" ma:root="true" ma:fieldsID="67388d39c07d4aee5879610b759cdf7f" ns2:_="" ns3:_="">
    <xsd:import namespace="f33c2a62-0d7e-4a84-8a2b-c9243b6a4ead"/>
    <xsd:import namespace="78dc48a3-7457-4ea7-a6a1-1870460c89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3:l43ee335080549b9820e068c4a4bf9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c2a62-0d7e-4a84-8a2b-c9243b6a4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a33314-abb7-4c07-9d66-bfa8aefd039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dc48a3-7457-4ea7-a6a1-1870460c89a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0b4543-ae4e-4ded-8f5f-ab3f3ade5035}" ma:internalName="TaxCatchAll" ma:showField="CatchAllData" ma:web="78dc48a3-7457-4ea7-a6a1-1870460c89ab">
      <xsd:complexType>
        <xsd:complexContent>
          <xsd:extension base="dms:MultiChoiceLookup">
            <xsd:sequence>
              <xsd:element name="Value" type="dms:Lookup" maxOccurs="unbounded" minOccurs="0" nillable="true"/>
            </xsd:sequence>
          </xsd:extension>
        </xsd:complexContent>
      </xsd:complexType>
    </xsd:element>
    <xsd:element name="l43ee335080549b9820e068c4a4bf9d5" ma:index="27" nillable="true" ma:taxonomy="true" ma:internalName="l43ee335080549b9820e068c4a4bf9d5" ma:taxonomyFieldName="Staff_x0020_Category" ma:displayName="Staff Category" ma:fieldId="{543ee335-0805-49b9-820e-068c4a4bf9d5}" ma:sspId="eda33314-abb7-4c07-9d66-bfa8aefd0393" ma:termSetId="c124f384-42a8-4e9a-b903-39252c2c70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81450-1835-4758-9DBA-3A35AF48467E}">
  <ds:schemaRefs>
    <ds:schemaRef ds:uri="http://schemas.microsoft.com/office/2006/metadata/properties"/>
    <ds:schemaRef ds:uri="http://schemas.microsoft.com/office/infopath/2007/PartnerControls"/>
    <ds:schemaRef ds:uri="78dc48a3-7457-4ea7-a6a1-1870460c89ab"/>
    <ds:schemaRef ds:uri="f33c2a62-0d7e-4a84-8a2b-c9243b6a4ead"/>
  </ds:schemaRefs>
</ds:datastoreItem>
</file>

<file path=customXml/itemProps2.xml><?xml version="1.0" encoding="utf-8"?>
<ds:datastoreItem xmlns:ds="http://schemas.openxmlformats.org/officeDocument/2006/customXml" ds:itemID="{6DBEDFF4-93C4-4A66-8675-36DDED27602A}">
  <ds:schemaRefs>
    <ds:schemaRef ds:uri="http://schemas.microsoft.com/sharepoint/v3/contenttype/forms"/>
  </ds:schemaRefs>
</ds:datastoreItem>
</file>

<file path=customXml/itemProps3.xml><?xml version="1.0" encoding="utf-8"?>
<ds:datastoreItem xmlns:ds="http://schemas.openxmlformats.org/officeDocument/2006/customXml" ds:itemID="{66938B86-2E64-4DB4-884A-A733DB2EC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3c2a62-0d7e-4a84-8a2b-c9243b6a4ead"/>
    <ds:schemaRef ds:uri="78dc48a3-7457-4ea7-a6a1-1870460c8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1698</TotalTime>
  <Words>2782</Words>
  <Application>Microsoft Office PowerPoint</Application>
  <PresentationFormat>On-screen Show (4:3)</PresentationFormat>
  <Paragraphs>246</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Wingdings</vt:lpstr>
      <vt:lpstr>Office Theme</vt:lpstr>
      <vt:lpstr>1_Office Theme</vt:lpstr>
      <vt:lpstr>Holy Cross School: A Catholic Voluntary Academy  SEND Information Report 24/25  Parsonwood Hill LE67 5AT 01530 832799</vt:lpstr>
      <vt:lpstr>About us…</vt:lpstr>
      <vt:lpstr>What is in a SEND  Information Report?</vt:lpstr>
      <vt:lpstr>Our SEND Intent</vt:lpstr>
      <vt:lpstr>What people say…</vt:lpstr>
      <vt:lpstr>SEND at Holy Cross</vt:lpstr>
      <vt:lpstr>Quality first Teaching</vt:lpstr>
      <vt:lpstr>What is SEND?</vt:lpstr>
      <vt:lpstr>Assessing and Identifying </vt:lpstr>
      <vt:lpstr>Partnership - Other Professionals</vt:lpstr>
      <vt:lpstr>Partnership – Pupils &amp; Parents</vt:lpstr>
      <vt:lpstr>Class Outcome Plans</vt:lpstr>
      <vt:lpstr>Personal Outcome Plans</vt:lpstr>
      <vt:lpstr>Timetable of Support</vt:lpstr>
      <vt:lpstr>SEND Systems Summary</vt:lpstr>
      <vt:lpstr>Provisions and Interventions</vt:lpstr>
      <vt:lpstr>Education, Health and Care Plans</vt:lpstr>
      <vt:lpstr>Emotional Literacy Support  Assistant (ELSA)</vt:lpstr>
      <vt:lpstr>SEND &amp; the Curriculum</vt:lpstr>
      <vt:lpstr>Training and Expertise</vt:lpstr>
      <vt:lpstr>Resources and Equipment</vt:lpstr>
      <vt:lpstr>Transition</vt:lpstr>
      <vt:lpstr>Concerns / Complaints</vt:lpstr>
      <vt:lpstr>Governing Body</vt:lpstr>
      <vt:lpstr>Support Services</vt:lpstr>
      <vt:lpstr>Relevant Documentation</vt:lpstr>
    </vt:vector>
  </TitlesOfParts>
  <Company>St Paul's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Lockyer</dc:creator>
  <cp:lastModifiedBy>P Saxton</cp:lastModifiedBy>
  <cp:revision>29</cp:revision>
  <cp:lastPrinted>2019-06-06T12:23:55Z</cp:lastPrinted>
  <dcterms:created xsi:type="dcterms:W3CDTF">2018-08-15T10:16:14Z</dcterms:created>
  <dcterms:modified xsi:type="dcterms:W3CDTF">2024-10-30T08:20:50Z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0x010100EF9812D13F14E54EB6F611CFCB1B024E</vt:lpwstr>
  </property>
</Properties>
</file>